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257" r:id="rId5"/>
    <p:sldId id="310" r:id="rId6"/>
    <p:sldId id="312" r:id="rId7"/>
    <p:sldId id="275" r:id="rId8"/>
    <p:sldId id="291" r:id="rId9"/>
    <p:sldId id="276" r:id="rId10"/>
    <p:sldId id="292" r:id="rId11"/>
    <p:sldId id="296" r:id="rId12"/>
    <p:sldId id="297" r:id="rId13"/>
    <p:sldId id="313" r:id="rId14"/>
    <p:sldId id="298" r:id="rId15"/>
    <p:sldId id="315" r:id="rId16"/>
    <p:sldId id="299" r:id="rId17"/>
    <p:sldId id="300" r:id="rId18"/>
    <p:sldId id="304" r:id="rId19"/>
    <p:sldId id="305" r:id="rId20"/>
    <p:sldId id="306" r:id="rId21"/>
    <p:sldId id="307" r:id="rId22"/>
    <p:sldId id="277" r:id="rId23"/>
    <p:sldId id="294" r:id="rId24"/>
    <p:sldId id="293" r:id="rId25"/>
    <p:sldId id="295" r:id="rId26"/>
    <p:sldId id="302" r:id="rId27"/>
    <p:sldId id="279" r:id="rId28"/>
    <p:sldId id="301" r:id="rId29"/>
    <p:sldId id="280" r:id="rId30"/>
    <p:sldId id="303" r:id="rId31"/>
    <p:sldId id="308" r:id="rId32"/>
    <p:sldId id="309" r:id="rId33"/>
    <p:sldId id="281" r:id="rId34"/>
    <p:sldId id="287" r:id="rId35"/>
    <p:sldId id="272" r:id="rId36"/>
    <p:sldId id="288" r:id="rId37"/>
    <p:sldId id="274" r:id="rId38"/>
    <p:sldId id="289" r:id="rId39"/>
  </p:sldIdLst>
  <p:sldSz cx="12192000" cy="6858000"/>
  <p:notesSz cx="6858000" cy="9144000"/>
  <p:defaultTextStyle>
    <a:defPPr rtl="0"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E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99467" autoAdjust="0"/>
  </p:normalViewPr>
  <p:slideViewPr>
    <p:cSldViewPr>
      <p:cViewPr varScale="1">
        <p:scale>
          <a:sx n="85" d="100"/>
          <a:sy n="85" d="100"/>
        </p:scale>
        <p:origin x="-7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280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outline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C0B14E-AEA6-48D3-A387-ED4A3A3BF840}" type="doc">
      <dgm:prSet loTypeId="urn:microsoft.com/office/officeart/2016/7/layout/AccentHomeChevronProcess" loCatId="process" qsTypeId="urn:microsoft.com/office/officeart/2005/8/quickstyle/simple1" qsCatId="simple" csTypeId="urn:microsoft.com/office/officeart/2018/5/colors/Iconchunking_coloredoutline_colorful1" csCatId="colorful" phldr="1"/>
      <dgm:spPr/>
      <dgm:t>
        <a:bodyPr/>
        <a:lstStyle/>
        <a:p>
          <a:endParaRPr lang="en-US"/>
        </a:p>
      </dgm:t>
    </dgm:pt>
    <dgm:pt modelId="{AACEAFD5-63CF-4AFC-B46F-BE086C5D447C}">
      <dgm:prSet phldrT="[Text]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b="1" smtClean="0">
              <a:solidFill>
                <a:schemeClr val="bg1"/>
              </a:solidFill>
              <a:effectLst/>
            </a:rPr>
            <a:t>1977</a:t>
          </a:r>
          <a:endParaRPr lang="en-US" b="1" dirty="0">
            <a:solidFill>
              <a:schemeClr val="bg1"/>
            </a:solidFill>
            <a:effectLst/>
            <a:latin typeface="+mj-lt"/>
          </a:endParaRPr>
        </a:p>
      </dgm:t>
    </dgm:pt>
    <dgm:pt modelId="{7A0BD8EC-BB4A-4912-A54E-6F39B681264E}" type="parTrans" cxnId="{AE101ABC-7EA3-4444-A576-8AB15A371C84}">
      <dgm:prSet/>
      <dgm:spPr/>
      <dgm:t>
        <a:bodyPr/>
        <a:lstStyle/>
        <a:p>
          <a:endParaRPr lang="en-US" b="1">
            <a:effectLst/>
          </a:endParaRPr>
        </a:p>
      </dgm:t>
    </dgm:pt>
    <dgm:pt modelId="{7A8D4B4D-06E9-4958-810D-A6226B6AC588}" type="sibTrans" cxnId="{AE101ABC-7EA3-4444-A576-8AB15A371C84}">
      <dgm:prSet/>
      <dgm:spPr/>
      <dgm:t>
        <a:bodyPr/>
        <a:lstStyle/>
        <a:p>
          <a:endParaRPr lang="en-US" b="1">
            <a:effectLst/>
          </a:endParaRPr>
        </a:p>
      </dgm:t>
    </dgm:pt>
    <dgm:pt modelId="{349299C9-846E-4827-813A-349CCCE20782}">
      <dgm:prSet phldrT="[Text]" custT="1"/>
      <dgm:spPr/>
      <dgm:t>
        <a:bodyPr lIns="108000" tIns="432000" rIns="288000" anchor="t" anchorCtr="0"/>
        <a:lstStyle/>
        <a:p>
          <a:pPr marL="0" lvl="0" indent="0" algn="l" defTabSz="5334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bg-BG" sz="1400" b="1" kern="1200" dirty="0" smtClean="0">
              <a:solidFill>
                <a:srgbClr val="002060"/>
              </a:solidFill>
              <a:effectLst/>
              <a:latin typeface="+mn-lt"/>
              <a:ea typeface="+mn-ea"/>
              <a:cs typeface="+mn-cs"/>
            </a:rPr>
            <a:t>Откриване на ДГ„Първи юни“- с 10 групи за деца от 3 до 7 години.</a:t>
          </a:r>
          <a:endParaRPr lang="en-US" sz="1400" b="1" kern="1200" dirty="0">
            <a:solidFill>
              <a:srgbClr val="002060"/>
            </a:solidFill>
            <a:effectLst/>
            <a:latin typeface="+mn-lt"/>
            <a:ea typeface="+mn-ea"/>
            <a:cs typeface="+mn-cs"/>
          </a:endParaRPr>
        </a:p>
      </dgm:t>
    </dgm:pt>
    <dgm:pt modelId="{AEA27547-B9ED-4994-BD27-04EC297EF367}" type="parTrans" cxnId="{0EFA3039-6828-403C-9445-4359BA6645E6}">
      <dgm:prSet/>
      <dgm:spPr/>
      <dgm:t>
        <a:bodyPr/>
        <a:lstStyle/>
        <a:p>
          <a:endParaRPr lang="en-US" b="1">
            <a:effectLst/>
          </a:endParaRPr>
        </a:p>
      </dgm:t>
    </dgm:pt>
    <dgm:pt modelId="{9D819F52-ACA0-4B08-8256-DF6BD8FA3A0B}" type="sibTrans" cxnId="{0EFA3039-6828-403C-9445-4359BA6645E6}">
      <dgm:prSet/>
      <dgm:spPr/>
      <dgm:t>
        <a:bodyPr/>
        <a:lstStyle/>
        <a:p>
          <a:endParaRPr lang="en-US" b="1">
            <a:effectLst/>
          </a:endParaRPr>
        </a:p>
      </dgm:t>
    </dgm:pt>
    <dgm:pt modelId="{D71FC021-6A65-44D1-95B9-0E6C89079866}">
      <dgm:prSet phldrT="[Text]"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r>
            <a:rPr lang="bg-BG" b="1" dirty="0" smtClean="0">
              <a:effectLst/>
              <a:latin typeface="+mj-lt"/>
            </a:rPr>
            <a:t>1993</a:t>
          </a:r>
          <a:endParaRPr lang="en-US" b="1" dirty="0">
            <a:effectLst/>
            <a:latin typeface="+mj-lt"/>
          </a:endParaRPr>
        </a:p>
      </dgm:t>
    </dgm:pt>
    <dgm:pt modelId="{862AAE39-3AAD-40E3-BA20-90187BD73242}" type="parTrans" cxnId="{53239C96-427C-420B-95DC-546F3B30ED65}">
      <dgm:prSet/>
      <dgm:spPr/>
      <dgm:t>
        <a:bodyPr/>
        <a:lstStyle/>
        <a:p>
          <a:endParaRPr lang="en-US" b="1">
            <a:effectLst/>
          </a:endParaRPr>
        </a:p>
      </dgm:t>
    </dgm:pt>
    <dgm:pt modelId="{9B090D9D-470E-46E2-AABB-0368A52481AA}" type="sibTrans" cxnId="{53239C96-427C-420B-95DC-546F3B30ED65}">
      <dgm:prSet/>
      <dgm:spPr/>
      <dgm:t>
        <a:bodyPr/>
        <a:lstStyle/>
        <a:p>
          <a:endParaRPr lang="en-US" b="1">
            <a:effectLst/>
          </a:endParaRPr>
        </a:p>
      </dgm:t>
    </dgm:pt>
    <dgm:pt modelId="{4A6BB192-9983-4F48-BBC5-6E384EED7EC5}">
      <dgm:prSet phldrT="[Text]" custT="1"/>
      <dgm:spPr/>
      <dgm:t>
        <a:bodyPr lIns="108000" tIns="432000" rIns="288000" anchor="t" anchorCtr="0"/>
        <a:lstStyle/>
        <a:p>
          <a:pPr>
            <a:lnSpc>
              <a:spcPts val="1500"/>
            </a:lnSpc>
          </a:pPr>
          <a:r>
            <a:rPr lang="ru-RU" sz="1400" b="1" dirty="0" smtClean="0">
              <a:solidFill>
                <a:srgbClr val="002060"/>
              </a:solidFill>
              <a:effectLst/>
            </a:rPr>
            <a:t>От 1993 година към ЦДГ „Първи юни“ е присъединена една група от филиал с.Соволяно.</a:t>
          </a:r>
          <a:endParaRPr lang="en-US" sz="1400" b="1" dirty="0">
            <a:solidFill>
              <a:srgbClr val="002060"/>
            </a:solidFill>
            <a:effectLst/>
          </a:endParaRPr>
        </a:p>
      </dgm:t>
    </dgm:pt>
    <dgm:pt modelId="{230A6E4A-6CED-4DC0-AEFE-6859FE07B658}" type="parTrans" cxnId="{E3115EEA-DE9C-4F06-B8B3-BEB263D5F2B1}">
      <dgm:prSet/>
      <dgm:spPr/>
      <dgm:t>
        <a:bodyPr/>
        <a:lstStyle/>
        <a:p>
          <a:endParaRPr lang="en-US" b="1">
            <a:effectLst/>
          </a:endParaRPr>
        </a:p>
      </dgm:t>
    </dgm:pt>
    <dgm:pt modelId="{0B568EC2-5D2A-4B00-8047-B7832F245B44}" type="sibTrans" cxnId="{E3115EEA-DE9C-4F06-B8B3-BEB263D5F2B1}">
      <dgm:prSet/>
      <dgm:spPr/>
      <dgm:t>
        <a:bodyPr/>
        <a:lstStyle/>
        <a:p>
          <a:endParaRPr lang="en-US" b="1">
            <a:effectLst/>
          </a:endParaRPr>
        </a:p>
      </dgm:t>
    </dgm:pt>
    <dgm:pt modelId="{32CCB050-072A-41BF-BE1B-388CF53E5629}">
      <dgm:prSet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r>
            <a:rPr lang="ru-RU" b="1" dirty="0" smtClean="0">
              <a:effectLst/>
              <a:latin typeface="+mj-lt"/>
            </a:rPr>
            <a:t>2011</a:t>
          </a:r>
          <a:endParaRPr lang="ru-RU" b="1" dirty="0">
            <a:effectLst/>
            <a:latin typeface="+mj-lt"/>
          </a:endParaRPr>
        </a:p>
      </dgm:t>
    </dgm:pt>
    <dgm:pt modelId="{B301371B-A53D-4B79-8B8D-7B304894442B}" type="parTrans" cxnId="{042E0AE1-6450-410A-B96E-AFBADB139BEA}">
      <dgm:prSet/>
      <dgm:spPr/>
      <dgm:t>
        <a:bodyPr/>
        <a:lstStyle/>
        <a:p>
          <a:endParaRPr lang="ru-RU" b="1">
            <a:effectLst/>
          </a:endParaRPr>
        </a:p>
      </dgm:t>
    </dgm:pt>
    <dgm:pt modelId="{BF05D8EE-4413-4737-8721-DAF10D6CAB04}" type="sibTrans" cxnId="{042E0AE1-6450-410A-B96E-AFBADB139BEA}">
      <dgm:prSet/>
      <dgm:spPr/>
      <dgm:t>
        <a:bodyPr/>
        <a:lstStyle/>
        <a:p>
          <a:endParaRPr lang="ru-RU" b="1">
            <a:effectLst/>
          </a:endParaRPr>
        </a:p>
      </dgm:t>
    </dgm:pt>
    <dgm:pt modelId="{236B53B6-D9BE-4606-B669-F35EAD49BC6C}">
      <dgm:prSet/>
      <dgm:spPr/>
      <dgm:t>
        <a:bodyPr/>
        <a:lstStyle/>
        <a:p>
          <a:r>
            <a:rPr lang="bg-BG" b="1" dirty="0" smtClean="0">
              <a:effectLst/>
            </a:rPr>
            <a:t>2016</a:t>
          </a:r>
          <a:endParaRPr lang="en-US" b="1" dirty="0">
            <a:effectLst/>
          </a:endParaRPr>
        </a:p>
      </dgm:t>
    </dgm:pt>
    <dgm:pt modelId="{02850961-FC37-482B-881F-5F83BA08CB4A}" type="parTrans" cxnId="{9A5D28B9-43CB-4F21-9F35-E1864AE34614}">
      <dgm:prSet/>
      <dgm:spPr/>
      <dgm:t>
        <a:bodyPr/>
        <a:lstStyle/>
        <a:p>
          <a:endParaRPr lang="en-US" b="1">
            <a:effectLst/>
          </a:endParaRPr>
        </a:p>
      </dgm:t>
    </dgm:pt>
    <dgm:pt modelId="{C3C062A8-28F2-4ABD-8793-3974B28A5F51}" type="sibTrans" cxnId="{9A5D28B9-43CB-4F21-9F35-E1864AE34614}">
      <dgm:prSet/>
      <dgm:spPr/>
      <dgm:t>
        <a:bodyPr/>
        <a:lstStyle/>
        <a:p>
          <a:endParaRPr lang="en-US" b="1">
            <a:effectLst/>
          </a:endParaRPr>
        </a:p>
      </dgm:t>
    </dgm:pt>
    <dgm:pt modelId="{3181FE0C-6E21-4B8C-99DB-275581BDB0AB}">
      <dgm:prSet custT="1"/>
      <dgm:spPr/>
      <dgm:t>
        <a:bodyPr/>
        <a:lstStyle/>
        <a:p>
          <a:endParaRPr lang="bg-BG" sz="1200" b="1" dirty="0">
            <a:solidFill>
              <a:schemeClr val="tx2"/>
            </a:solidFill>
            <a:effectLst/>
          </a:endParaRPr>
        </a:p>
      </dgm:t>
    </dgm:pt>
    <dgm:pt modelId="{264ABD75-1EF4-4E52-8024-370485802462}" type="parTrans" cxnId="{552CDDC7-0A1D-4AF2-962C-5A2EC5F38169}">
      <dgm:prSet/>
      <dgm:spPr/>
      <dgm:t>
        <a:bodyPr/>
        <a:lstStyle/>
        <a:p>
          <a:endParaRPr lang="bg-BG" b="1">
            <a:effectLst/>
          </a:endParaRPr>
        </a:p>
      </dgm:t>
    </dgm:pt>
    <dgm:pt modelId="{58A9DEA1-57FA-4E41-AF7A-188FFB495B69}" type="sibTrans" cxnId="{552CDDC7-0A1D-4AF2-962C-5A2EC5F38169}">
      <dgm:prSet/>
      <dgm:spPr/>
      <dgm:t>
        <a:bodyPr/>
        <a:lstStyle/>
        <a:p>
          <a:endParaRPr lang="bg-BG" b="1">
            <a:effectLst/>
          </a:endParaRPr>
        </a:p>
      </dgm:t>
    </dgm:pt>
    <dgm:pt modelId="{279B4F29-13EC-40A9-818F-F68F8D3A9EDE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 lIns="108000" tIns="432000" rIns="288000" anchor="t" anchorCtr="0"/>
        <a:lstStyle/>
        <a:p>
          <a:pPr marL="0" lvl="0" indent="0" algn="l" defTabSz="5334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endParaRPr lang="en-US" sz="1400" b="1" kern="1200" dirty="0">
            <a:solidFill>
              <a:srgbClr val="002060"/>
            </a:solidFill>
            <a:effectLst/>
            <a:latin typeface="+mn-lt"/>
            <a:ea typeface="+mn-ea"/>
            <a:cs typeface="+mn-cs"/>
          </a:endParaRPr>
        </a:p>
      </dgm:t>
    </dgm:pt>
    <dgm:pt modelId="{429FE508-DD10-4B88-8F35-DB96C74D8820}" type="sibTrans" cxnId="{203DD8CB-CA2C-4A39-8B56-6F9CBF6ACCBE}">
      <dgm:prSet/>
      <dgm:spPr/>
      <dgm:t>
        <a:bodyPr/>
        <a:lstStyle/>
        <a:p>
          <a:endParaRPr lang="bg-BG"/>
        </a:p>
      </dgm:t>
    </dgm:pt>
    <dgm:pt modelId="{E020EFD3-3421-4DAF-8165-9A6C69E0B0D5}" type="parTrans" cxnId="{203DD8CB-CA2C-4A39-8B56-6F9CBF6ACCBE}">
      <dgm:prSet/>
      <dgm:spPr/>
      <dgm:t>
        <a:bodyPr/>
        <a:lstStyle/>
        <a:p>
          <a:endParaRPr lang="bg-BG"/>
        </a:p>
      </dgm:t>
    </dgm:pt>
    <dgm:pt modelId="{04A40292-9119-41B2-B968-7B651F20675D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 lIns="108000" tIns="432000" rIns="288000" anchor="t" anchorCtr="0"/>
        <a:lstStyle/>
        <a:p>
          <a:pPr marL="0" lvl="0" indent="0" algn="l" defTabSz="5334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 smtClean="0">
              <a:solidFill>
                <a:srgbClr val="002060"/>
              </a:solidFill>
              <a:effectLst/>
              <a:latin typeface="+mn-lt"/>
              <a:ea typeface="+mn-ea"/>
              <a:cs typeface="+mn-cs"/>
            </a:rPr>
            <a:t>Откриване на детска кухня за деца от 10 месеца до 3 години – записани 36 деца. </a:t>
          </a:r>
          <a:endParaRPr lang="en-US" sz="1400" b="1" kern="1200" dirty="0">
            <a:solidFill>
              <a:srgbClr val="002060"/>
            </a:solidFill>
            <a:effectLst/>
            <a:latin typeface="+mn-lt"/>
            <a:ea typeface="+mn-ea"/>
            <a:cs typeface="+mn-cs"/>
          </a:endParaRPr>
        </a:p>
      </dgm:t>
    </dgm:pt>
    <dgm:pt modelId="{B4C4972A-0898-484E-AF78-D5D7E0F991F2}" type="sibTrans" cxnId="{1D6C5464-DE30-4BEC-9E27-B2C179C39CC4}">
      <dgm:prSet/>
      <dgm:spPr/>
      <dgm:t>
        <a:bodyPr/>
        <a:lstStyle/>
        <a:p>
          <a:endParaRPr lang="en-US" b="1">
            <a:effectLst/>
          </a:endParaRPr>
        </a:p>
      </dgm:t>
    </dgm:pt>
    <dgm:pt modelId="{70078FF1-F2A9-4A6B-88D1-8CF3595EFE73}" type="parTrans" cxnId="{1D6C5464-DE30-4BEC-9E27-B2C179C39CC4}">
      <dgm:prSet/>
      <dgm:spPr/>
      <dgm:t>
        <a:bodyPr/>
        <a:lstStyle/>
        <a:p>
          <a:endParaRPr lang="en-US" b="1">
            <a:effectLst/>
          </a:endParaRPr>
        </a:p>
      </dgm:t>
    </dgm:pt>
    <dgm:pt modelId="{594BF422-752C-42F3-A230-3D0E6AE9A886}" type="pres">
      <dgm:prSet presAssocID="{55C0B14E-AEA6-48D3-A387-ED4A3A3BF840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A1B9E0-4B4A-47A4-A011-67526CEEA770}" type="pres">
      <dgm:prSet presAssocID="{AACEAFD5-63CF-4AFC-B46F-BE086C5D447C}" presName="composite" presStyleCnt="0"/>
      <dgm:spPr/>
      <dgm:t>
        <a:bodyPr/>
        <a:lstStyle/>
        <a:p>
          <a:endParaRPr lang="bg-BG"/>
        </a:p>
      </dgm:t>
    </dgm:pt>
    <dgm:pt modelId="{FA4E6E73-A3C8-4495-927B-8AADA5A74297}" type="pres">
      <dgm:prSet presAssocID="{AACEAFD5-63CF-4AFC-B46F-BE086C5D447C}" presName="L" presStyleLbl="solidFgAcc1" presStyleIdx="0" presStyleCnt="4">
        <dgm:presLayoutVars>
          <dgm:chMax val="0"/>
          <dgm:chPref val="0"/>
        </dgm:presLayoutVars>
      </dgm:prSet>
      <dgm:spPr>
        <a:ln>
          <a:solidFill>
            <a:schemeClr val="accent1"/>
          </a:solidFill>
        </a:ln>
      </dgm:spPr>
      <dgm:t>
        <a:bodyPr/>
        <a:lstStyle/>
        <a:p>
          <a:endParaRPr lang="bg-BG"/>
        </a:p>
      </dgm:t>
    </dgm:pt>
    <dgm:pt modelId="{CA3A6A4E-2D39-41D2-A6B1-B590D0C452D2}" type="pres">
      <dgm:prSet presAssocID="{AACEAFD5-63CF-4AFC-B46F-BE086C5D447C}" presName="parTx" presStyleLbl="alignNode1" presStyleIdx="0" presStyleCnt="4" custLinFactNeighborX="8230" custLinFactNeighborY="-33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0D7AA7-A541-4507-BE7F-36CCF210089F}" type="pres">
      <dgm:prSet presAssocID="{AACEAFD5-63CF-4AFC-B46F-BE086C5D447C}" presName="desTx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7CDD44-32F1-4759-861F-8DABEBBA8D89}" type="pres">
      <dgm:prSet presAssocID="{AACEAFD5-63CF-4AFC-B46F-BE086C5D447C}" presName="EmptyPlaceHolder" presStyleCnt="0"/>
      <dgm:spPr/>
      <dgm:t>
        <a:bodyPr/>
        <a:lstStyle/>
        <a:p>
          <a:endParaRPr lang="bg-BG"/>
        </a:p>
      </dgm:t>
    </dgm:pt>
    <dgm:pt modelId="{C9A9B9EA-6A1D-4A13-9C7F-C112F25D2888}" type="pres">
      <dgm:prSet presAssocID="{7A8D4B4D-06E9-4958-810D-A6226B6AC588}" presName="space" presStyleCnt="0"/>
      <dgm:spPr/>
      <dgm:t>
        <a:bodyPr/>
        <a:lstStyle/>
        <a:p>
          <a:endParaRPr lang="bg-BG"/>
        </a:p>
      </dgm:t>
    </dgm:pt>
    <dgm:pt modelId="{86E313B1-36D3-44D7-907E-22A08CB8E9CC}" type="pres">
      <dgm:prSet presAssocID="{D71FC021-6A65-44D1-95B9-0E6C89079866}" presName="composite" presStyleCnt="0"/>
      <dgm:spPr/>
      <dgm:t>
        <a:bodyPr/>
        <a:lstStyle/>
        <a:p>
          <a:endParaRPr lang="bg-BG"/>
        </a:p>
      </dgm:t>
    </dgm:pt>
    <dgm:pt modelId="{473F2067-7126-4D56-A328-5A8CFD3D8D52}" type="pres">
      <dgm:prSet presAssocID="{D71FC021-6A65-44D1-95B9-0E6C89079866}" presName="L" presStyleLbl="solidFgAcc1" presStyleIdx="1" presStyleCnt="4">
        <dgm:presLayoutVars>
          <dgm:chMax val="0"/>
          <dgm:chPref val="0"/>
        </dgm:presLayoutVars>
      </dgm:prSet>
      <dgm:spPr>
        <a:ln>
          <a:solidFill>
            <a:schemeClr val="accent3"/>
          </a:solidFill>
        </a:ln>
      </dgm:spPr>
      <dgm:t>
        <a:bodyPr/>
        <a:lstStyle/>
        <a:p>
          <a:endParaRPr lang="bg-BG"/>
        </a:p>
      </dgm:t>
    </dgm:pt>
    <dgm:pt modelId="{7A0B5EFC-88FB-4ED5-994F-D5F6584C2293}" type="pres">
      <dgm:prSet presAssocID="{D71FC021-6A65-44D1-95B9-0E6C89079866}" presName="parTx" presStyleLbl="alignNode1" presStyleIdx="1" presStyleCnt="4" custLinFactNeighborX="6926" custLinFactNeighborY="-65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7B29F2-0D66-4B4B-BC8A-82DA23575305}" type="pres">
      <dgm:prSet presAssocID="{D71FC021-6A65-44D1-95B9-0E6C89079866}" presName="desTx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BAA172-7B81-4C6B-BCF2-4572322515C5}" type="pres">
      <dgm:prSet presAssocID="{D71FC021-6A65-44D1-95B9-0E6C89079866}" presName="EmptyPlaceHolder" presStyleCnt="0"/>
      <dgm:spPr/>
      <dgm:t>
        <a:bodyPr/>
        <a:lstStyle/>
        <a:p>
          <a:endParaRPr lang="bg-BG"/>
        </a:p>
      </dgm:t>
    </dgm:pt>
    <dgm:pt modelId="{F5592489-4EC4-4CD3-8C9F-861313656D99}" type="pres">
      <dgm:prSet presAssocID="{9B090D9D-470E-46E2-AABB-0368A52481AA}" presName="space" presStyleCnt="0"/>
      <dgm:spPr/>
      <dgm:t>
        <a:bodyPr/>
        <a:lstStyle/>
        <a:p>
          <a:endParaRPr lang="bg-BG"/>
        </a:p>
      </dgm:t>
    </dgm:pt>
    <dgm:pt modelId="{62262EA1-D674-4DE8-B444-FEC3F6748520}" type="pres">
      <dgm:prSet presAssocID="{32CCB050-072A-41BF-BE1B-388CF53E5629}" presName="composite" presStyleCnt="0"/>
      <dgm:spPr/>
      <dgm:t>
        <a:bodyPr/>
        <a:lstStyle/>
        <a:p>
          <a:endParaRPr lang="bg-BG"/>
        </a:p>
      </dgm:t>
    </dgm:pt>
    <dgm:pt modelId="{7BF6E820-C6E3-4E2C-BB23-ADF9AD641C6B}" type="pres">
      <dgm:prSet presAssocID="{32CCB050-072A-41BF-BE1B-388CF53E5629}" presName="L" presStyleLbl="solidFgAcc1" presStyleIdx="2" presStyleCnt="4">
        <dgm:presLayoutVars>
          <dgm:chMax val="0"/>
          <dgm:chPref val="0"/>
        </dgm:presLayoutVars>
      </dgm:prSet>
      <dgm:spPr>
        <a:ln>
          <a:solidFill>
            <a:schemeClr val="accent4"/>
          </a:solidFill>
        </a:ln>
      </dgm:spPr>
      <dgm:t>
        <a:bodyPr/>
        <a:lstStyle/>
        <a:p>
          <a:endParaRPr lang="bg-BG"/>
        </a:p>
      </dgm:t>
    </dgm:pt>
    <dgm:pt modelId="{B8046455-4EBB-40A8-838B-B584850A8B8E}" type="pres">
      <dgm:prSet presAssocID="{32CCB050-072A-41BF-BE1B-388CF53E5629}" presName="parTx" presStyleLbl="alignNode1" presStyleIdx="2" presStyleCnt="4" custLinFactNeighborX="1213" custLinFactNeighborY="-65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84544C-5924-422B-9546-A86AE4927E4C}" type="pres">
      <dgm:prSet presAssocID="{32CCB050-072A-41BF-BE1B-388CF53E5629}" presName="desTx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05E404-1B63-4FC9-A7B8-277860DEBCD0}" type="pres">
      <dgm:prSet presAssocID="{32CCB050-072A-41BF-BE1B-388CF53E5629}" presName="EmptyPlaceHolder" presStyleCnt="0"/>
      <dgm:spPr/>
      <dgm:t>
        <a:bodyPr/>
        <a:lstStyle/>
        <a:p>
          <a:endParaRPr lang="bg-BG"/>
        </a:p>
      </dgm:t>
    </dgm:pt>
    <dgm:pt modelId="{AB144E95-E2AA-430B-870C-A44D04CCB5A8}" type="pres">
      <dgm:prSet presAssocID="{BF05D8EE-4413-4737-8721-DAF10D6CAB04}" presName="space" presStyleCnt="0"/>
      <dgm:spPr/>
      <dgm:t>
        <a:bodyPr/>
        <a:lstStyle/>
        <a:p>
          <a:endParaRPr lang="bg-BG"/>
        </a:p>
      </dgm:t>
    </dgm:pt>
    <dgm:pt modelId="{1E172D13-3BB4-4083-9C7E-4BEC19F6270F}" type="pres">
      <dgm:prSet presAssocID="{236B53B6-D9BE-4606-B669-F35EAD49BC6C}" presName="composite" presStyleCnt="0"/>
      <dgm:spPr/>
      <dgm:t>
        <a:bodyPr/>
        <a:lstStyle/>
        <a:p>
          <a:endParaRPr lang="bg-BG"/>
        </a:p>
      </dgm:t>
    </dgm:pt>
    <dgm:pt modelId="{23A21A60-EF14-400E-A047-BC4C79273050}" type="pres">
      <dgm:prSet presAssocID="{236B53B6-D9BE-4606-B669-F35EAD49BC6C}" presName="L" presStyleLbl="solidFgAcc1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bg-BG"/>
        </a:p>
      </dgm:t>
    </dgm:pt>
    <dgm:pt modelId="{EC37AF4F-C9E0-4691-83A2-4E0E0550DC82}" type="pres">
      <dgm:prSet presAssocID="{236B53B6-D9BE-4606-B669-F35EAD49BC6C}" presName="parTx" presStyleLbl="alignNode1" presStyleIdx="3" presStyleCnt="4" custLinFactNeighborX="-4313" custLinFactNeighborY="-65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E0B08464-C8A1-4745-AD48-3759B5BB274A}" type="pres">
      <dgm:prSet presAssocID="{236B53B6-D9BE-4606-B669-F35EAD49BC6C}" presName="desTx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0461A401-CFE7-44F0-97C2-FC1F36042325}" type="pres">
      <dgm:prSet presAssocID="{236B53B6-D9BE-4606-B669-F35EAD49BC6C}" presName="EmptyPlaceHolder" presStyleCnt="0"/>
      <dgm:spPr/>
      <dgm:t>
        <a:bodyPr/>
        <a:lstStyle/>
        <a:p>
          <a:endParaRPr lang="bg-BG"/>
        </a:p>
      </dgm:t>
    </dgm:pt>
  </dgm:ptLst>
  <dgm:cxnLst>
    <dgm:cxn modelId="{E3115EEA-DE9C-4F06-B8B3-BEB263D5F2B1}" srcId="{D71FC021-6A65-44D1-95B9-0E6C89079866}" destId="{4A6BB192-9983-4F48-BBC5-6E384EED7EC5}" srcOrd="0" destOrd="0" parTransId="{230A6E4A-6CED-4DC0-AEFE-6859FE07B658}" sibTransId="{0B568EC2-5D2A-4B00-8047-B7832F245B44}"/>
    <dgm:cxn modelId="{10122CFA-F2C6-4519-A06A-6ABCC8B80C59}" type="presOf" srcId="{32CCB050-072A-41BF-BE1B-388CF53E5629}" destId="{B8046455-4EBB-40A8-838B-B584850A8B8E}" srcOrd="0" destOrd="0" presId="urn:microsoft.com/office/officeart/2016/7/layout/AccentHomeChevronProcess"/>
    <dgm:cxn modelId="{0EFA3039-6828-403C-9445-4359BA6645E6}" srcId="{AACEAFD5-63CF-4AFC-B46F-BE086C5D447C}" destId="{349299C9-846E-4827-813A-349CCCE20782}" srcOrd="0" destOrd="0" parTransId="{AEA27547-B9ED-4994-BD27-04EC297EF367}" sibTransId="{9D819F52-ACA0-4B08-8256-DF6BD8FA3A0B}"/>
    <dgm:cxn modelId="{993A834D-F9E7-487D-A46B-FD9A309F5C59}" type="presOf" srcId="{04A40292-9119-41B2-B968-7B651F20675D}" destId="{1D84544C-5924-422B-9546-A86AE4927E4C}" srcOrd="0" destOrd="0" presId="urn:microsoft.com/office/officeart/2016/7/layout/AccentHomeChevronProcess"/>
    <dgm:cxn modelId="{3B3D6A83-6761-4AB9-A45B-42084F9A1B0E}" type="presOf" srcId="{279B4F29-13EC-40A9-818F-F68F8D3A9EDE}" destId="{1D84544C-5924-422B-9546-A86AE4927E4C}" srcOrd="0" destOrd="1" presId="urn:microsoft.com/office/officeart/2016/7/layout/AccentHomeChevronProcess"/>
    <dgm:cxn modelId="{6CDEA839-6538-453E-9113-58ECC65280CB}" type="presOf" srcId="{AACEAFD5-63CF-4AFC-B46F-BE086C5D447C}" destId="{CA3A6A4E-2D39-41D2-A6B1-B590D0C452D2}" srcOrd="0" destOrd="0" presId="urn:microsoft.com/office/officeart/2016/7/layout/AccentHomeChevronProcess"/>
    <dgm:cxn modelId="{219EA357-E48B-4A91-91A7-8282DFF10601}" type="presOf" srcId="{55C0B14E-AEA6-48D3-A387-ED4A3A3BF840}" destId="{594BF422-752C-42F3-A230-3D0E6AE9A886}" srcOrd="0" destOrd="0" presId="urn:microsoft.com/office/officeart/2016/7/layout/AccentHomeChevronProcess"/>
    <dgm:cxn modelId="{80F9C723-6299-4C6B-A11F-375A55B610CB}" type="presOf" srcId="{3181FE0C-6E21-4B8C-99DB-275581BDB0AB}" destId="{FD7B29F2-0D66-4B4B-BC8A-82DA23575305}" srcOrd="0" destOrd="1" presId="urn:microsoft.com/office/officeart/2016/7/layout/AccentHomeChevronProcess"/>
    <dgm:cxn modelId="{B96B1390-C425-4C7B-9D90-5FF6F7071650}" type="presOf" srcId="{236B53B6-D9BE-4606-B669-F35EAD49BC6C}" destId="{EC37AF4F-C9E0-4691-83A2-4E0E0550DC82}" srcOrd="0" destOrd="0" presId="urn:microsoft.com/office/officeart/2016/7/layout/AccentHomeChevronProcess"/>
    <dgm:cxn modelId="{203DD8CB-CA2C-4A39-8B56-6F9CBF6ACCBE}" srcId="{32CCB050-072A-41BF-BE1B-388CF53E5629}" destId="{279B4F29-13EC-40A9-818F-F68F8D3A9EDE}" srcOrd="1" destOrd="0" parTransId="{E020EFD3-3421-4DAF-8165-9A6C69E0B0D5}" sibTransId="{429FE508-DD10-4B88-8F35-DB96C74D8820}"/>
    <dgm:cxn modelId="{53239C96-427C-420B-95DC-546F3B30ED65}" srcId="{55C0B14E-AEA6-48D3-A387-ED4A3A3BF840}" destId="{D71FC021-6A65-44D1-95B9-0E6C89079866}" srcOrd="1" destOrd="0" parTransId="{862AAE39-3AAD-40E3-BA20-90187BD73242}" sibTransId="{9B090D9D-470E-46E2-AABB-0368A52481AA}"/>
    <dgm:cxn modelId="{9A5D28B9-43CB-4F21-9F35-E1864AE34614}" srcId="{55C0B14E-AEA6-48D3-A387-ED4A3A3BF840}" destId="{236B53B6-D9BE-4606-B669-F35EAD49BC6C}" srcOrd="3" destOrd="0" parTransId="{02850961-FC37-482B-881F-5F83BA08CB4A}" sibTransId="{C3C062A8-28F2-4ABD-8793-3974B28A5F51}"/>
    <dgm:cxn modelId="{552CDDC7-0A1D-4AF2-962C-5A2EC5F38169}" srcId="{D71FC021-6A65-44D1-95B9-0E6C89079866}" destId="{3181FE0C-6E21-4B8C-99DB-275581BDB0AB}" srcOrd="1" destOrd="0" parTransId="{264ABD75-1EF4-4E52-8024-370485802462}" sibTransId="{58A9DEA1-57FA-4E41-AF7A-188FFB495B69}"/>
    <dgm:cxn modelId="{042E0AE1-6450-410A-B96E-AFBADB139BEA}" srcId="{55C0B14E-AEA6-48D3-A387-ED4A3A3BF840}" destId="{32CCB050-072A-41BF-BE1B-388CF53E5629}" srcOrd="2" destOrd="0" parTransId="{B301371B-A53D-4B79-8B8D-7B304894442B}" sibTransId="{BF05D8EE-4413-4737-8721-DAF10D6CAB04}"/>
    <dgm:cxn modelId="{F23BFC27-EEA1-48DD-A68B-3C9BF1AE455D}" type="presOf" srcId="{349299C9-846E-4827-813A-349CCCE20782}" destId="{810D7AA7-A541-4507-BE7F-36CCF210089F}" srcOrd="0" destOrd="0" presId="urn:microsoft.com/office/officeart/2016/7/layout/AccentHomeChevronProcess"/>
    <dgm:cxn modelId="{1D6C5464-DE30-4BEC-9E27-B2C179C39CC4}" srcId="{32CCB050-072A-41BF-BE1B-388CF53E5629}" destId="{04A40292-9119-41B2-B968-7B651F20675D}" srcOrd="0" destOrd="0" parTransId="{70078FF1-F2A9-4A6B-88D1-8CF3595EFE73}" sibTransId="{B4C4972A-0898-484E-AF78-D5D7E0F991F2}"/>
    <dgm:cxn modelId="{60399491-EC61-4ACD-870E-1A66600F3D26}" type="presOf" srcId="{D71FC021-6A65-44D1-95B9-0E6C89079866}" destId="{7A0B5EFC-88FB-4ED5-994F-D5F6584C2293}" srcOrd="0" destOrd="0" presId="urn:microsoft.com/office/officeart/2016/7/layout/AccentHomeChevronProcess"/>
    <dgm:cxn modelId="{AE101ABC-7EA3-4444-A576-8AB15A371C84}" srcId="{55C0B14E-AEA6-48D3-A387-ED4A3A3BF840}" destId="{AACEAFD5-63CF-4AFC-B46F-BE086C5D447C}" srcOrd="0" destOrd="0" parTransId="{7A0BD8EC-BB4A-4912-A54E-6F39B681264E}" sibTransId="{7A8D4B4D-06E9-4958-810D-A6226B6AC588}"/>
    <dgm:cxn modelId="{10D08116-DBB8-45F3-B59C-EC2A424825D5}" type="presOf" srcId="{4A6BB192-9983-4F48-BBC5-6E384EED7EC5}" destId="{FD7B29F2-0D66-4B4B-BC8A-82DA23575305}" srcOrd="0" destOrd="0" presId="urn:microsoft.com/office/officeart/2016/7/layout/AccentHomeChevronProcess"/>
    <dgm:cxn modelId="{C93892E1-28C0-4B75-A464-293C00708672}" type="presParOf" srcId="{594BF422-752C-42F3-A230-3D0E6AE9A886}" destId="{F6A1B9E0-4B4A-47A4-A011-67526CEEA770}" srcOrd="0" destOrd="0" presId="urn:microsoft.com/office/officeart/2016/7/layout/AccentHomeChevronProcess"/>
    <dgm:cxn modelId="{D5413575-9692-46A2-A045-9ED8482318DF}" type="presParOf" srcId="{F6A1B9E0-4B4A-47A4-A011-67526CEEA770}" destId="{FA4E6E73-A3C8-4495-927B-8AADA5A74297}" srcOrd="0" destOrd="0" presId="urn:microsoft.com/office/officeart/2016/7/layout/AccentHomeChevronProcess"/>
    <dgm:cxn modelId="{3303BDD6-668D-45F1-9491-4125E782D67C}" type="presParOf" srcId="{F6A1B9E0-4B4A-47A4-A011-67526CEEA770}" destId="{CA3A6A4E-2D39-41D2-A6B1-B590D0C452D2}" srcOrd="1" destOrd="0" presId="urn:microsoft.com/office/officeart/2016/7/layout/AccentHomeChevronProcess"/>
    <dgm:cxn modelId="{3BAD5A1C-162E-4722-B818-968C4083BECD}" type="presParOf" srcId="{F6A1B9E0-4B4A-47A4-A011-67526CEEA770}" destId="{810D7AA7-A541-4507-BE7F-36CCF210089F}" srcOrd="2" destOrd="0" presId="urn:microsoft.com/office/officeart/2016/7/layout/AccentHomeChevronProcess"/>
    <dgm:cxn modelId="{A3B267C1-BAFC-42F0-A63A-6491CFDC1ED2}" type="presParOf" srcId="{F6A1B9E0-4B4A-47A4-A011-67526CEEA770}" destId="{4F7CDD44-32F1-4759-861F-8DABEBBA8D89}" srcOrd="3" destOrd="0" presId="urn:microsoft.com/office/officeart/2016/7/layout/AccentHomeChevronProcess"/>
    <dgm:cxn modelId="{80CC9289-BA8F-4ED7-A4ED-9FA5EF71D964}" type="presParOf" srcId="{594BF422-752C-42F3-A230-3D0E6AE9A886}" destId="{C9A9B9EA-6A1D-4A13-9C7F-C112F25D2888}" srcOrd="1" destOrd="0" presId="urn:microsoft.com/office/officeart/2016/7/layout/AccentHomeChevronProcess"/>
    <dgm:cxn modelId="{D8554B98-FAA7-4800-BB76-916BA7A2B10E}" type="presParOf" srcId="{594BF422-752C-42F3-A230-3D0E6AE9A886}" destId="{86E313B1-36D3-44D7-907E-22A08CB8E9CC}" srcOrd="2" destOrd="0" presId="urn:microsoft.com/office/officeart/2016/7/layout/AccentHomeChevronProcess"/>
    <dgm:cxn modelId="{19D10FBF-8E65-4EB5-9B54-54A271982B0D}" type="presParOf" srcId="{86E313B1-36D3-44D7-907E-22A08CB8E9CC}" destId="{473F2067-7126-4D56-A328-5A8CFD3D8D52}" srcOrd="0" destOrd="0" presId="urn:microsoft.com/office/officeart/2016/7/layout/AccentHomeChevronProcess"/>
    <dgm:cxn modelId="{11A73768-8587-4E2B-BDDA-6254211FDF2D}" type="presParOf" srcId="{86E313B1-36D3-44D7-907E-22A08CB8E9CC}" destId="{7A0B5EFC-88FB-4ED5-994F-D5F6584C2293}" srcOrd="1" destOrd="0" presId="urn:microsoft.com/office/officeart/2016/7/layout/AccentHomeChevronProcess"/>
    <dgm:cxn modelId="{522D3FED-6E8C-40DF-8BA8-A80510ACC48F}" type="presParOf" srcId="{86E313B1-36D3-44D7-907E-22A08CB8E9CC}" destId="{FD7B29F2-0D66-4B4B-BC8A-82DA23575305}" srcOrd="2" destOrd="0" presId="urn:microsoft.com/office/officeart/2016/7/layout/AccentHomeChevronProcess"/>
    <dgm:cxn modelId="{8075A955-4651-4DD2-B114-EB147BF378DF}" type="presParOf" srcId="{86E313B1-36D3-44D7-907E-22A08CB8E9CC}" destId="{BABAA172-7B81-4C6B-BCF2-4572322515C5}" srcOrd="3" destOrd="0" presId="urn:microsoft.com/office/officeart/2016/7/layout/AccentHomeChevronProcess"/>
    <dgm:cxn modelId="{76487C60-81CC-4808-A6F6-74C757E56AA2}" type="presParOf" srcId="{594BF422-752C-42F3-A230-3D0E6AE9A886}" destId="{F5592489-4EC4-4CD3-8C9F-861313656D99}" srcOrd="3" destOrd="0" presId="urn:microsoft.com/office/officeart/2016/7/layout/AccentHomeChevronProcess"/>
    <dgm:cxn modelId="{DF11AE77-7C6F-4023-B9CA-C466C92E9683}" type="presParOf" srcId="{594BF422-752C-42F3-A230-3D0E6AE9A886}" destId="{62262EA1-D674-4DE8-B444-FEC3F6748520}" srcOrd="4" destOrd="0" presId="urn:microsoft.com/office/officeart/2016/7/layout/AccentHomeChevronProcess"/>
    <dgm:cxn modelId="{18CDA0B2-B372-4A35-AE00-5304AC3837D3}" type="presParOf" srcId="{62262EA1-D674-4DE8-B444-FEC3F6748520}" destId="{7BF6E820-C6E3-4E2C-BB23-ADF9AD641C6B}" srcOrd="0" destOrd="0" presId="urn:microsoft.com/office/officeart/2016/7/layout/AccentHomeChevronProcess"/>
    <dgm:cxn modelId="{0DF47D5B-8611-4D8E-928B-AA2D5766C18B}" type="presParOf" srcId="{62262EA1-D674-4DE8-B444-FEC3F6748520}" destId="{B8046455-4EBB-40A8-838B-B584850A8B8E}" srcOrd="1" destOrd="0" presId="urn:microsoft.com/office/officeart/2016/7/layout/AccentHomeChevronProcess"/>
    <dgm:cxn modelId="{7C4A88D9-8926-4433-834A-47C1FDDF722F}" type="presParOf" srcId="{62262EA1-D674-4DE8-B444-FEC3F6748520}" destId="{1D84544C-5924-422B-9546-A86AE4927E4C}" srcOrd="2" destOrd="0" presId="urn:microsoft.com/office/officeart/2016/7/layout/AccentHomeChevronProcess"/>
    <dgm:cxn modelId="{43D30544-AB0A-43E8-A43D-B1F41277B0F8}" type="presParOf" srcId="{62262EA1-D674-4DE8-B444-FEC3F6748520}" destId="{ED05E404-1B63-4FC9-A7B8-277860DEBCD0}" srcOrd="3" destOrd="0" presId="urn:microsoft.com/office/officeart/2016/7/layout/AccentHomeChevronProcess"/>
    <dgm:cxn modelId="{6BC4A82E-C8CE-405D-BE38-CA09533ECB3A}" type="presParOf" srcId="{594BF422-752C-42F3-A230-3D0E6AE9A886}" destId="{AB144E95-E2AA-430B-870C-A44D04CCB5A8}" srcOrd="5" destOrd="0" presId="urn:microsoft.com/office/officeart/2016/7/layout/AccentHomeChevronProcess"/>
    <dgm:cxn modelId="{384EBDBC-A55B-4AD8-A831-0C08C100B483}" type="presParOf" srcId="{594BF422-752C-42F3-A230-3D0E6AE9A886}" destId="{1E172D13-3BB4-4083-9C7E-4BEC19F6270F}" srcOrd="6" destOrd="0" presId="urn:microsoft.com/office/officeart/2016/7/layout/AccentHomeChevronProcess"/>
    <dgm:cxn modelId="{FB4ED2BC-2BA5-43F1-8519-4EB1E9DE3FDB}" type="presParOf" srcId="{1E172D13-3BB4-4083-9C7E-4BEC19F6270F}" destId="{23A21A60-EF14-400E-A047-BC4C79273050}" srcOrd="0" destOrd="0" presId="urn:microsoft.com/office/officeart/2016/7/layout/AccentHomeChevronProcess"/>
    <dgm:cxn modelId="{0A7AA280-6752-49A4-A19A-3BA435FF2AE7}" type="presParOf" srcId="{1E172D13-3BB4-4083-9C7E-4BEC19F6270F}" destId="{EC37AF4F-C9E0-4691-83A2-4E0E0550DC82}" srcOrd="1" destOrd="0" presId="urn:microsoft.com/office/officeart/2016/7/layout/AccentHomeChevronProcess"/>
    <dgm:cxn modelId="{85016266-9078-4B4E-816D-3F59E1A43EAC}" type="presParOf" srcId="{1E172D13-3BB4-4083-9C7E-4BEC19F6270F}" destId="{E0B08464-C8A1-4745-AD48-3759B5BB274A}" srcOrd="2" destOrd="0" presId="urn:microsoft.com/office/officeart/2016/7/layout/AccentHomeChevronProcess"/>
    <dgm:cxn modelId="{0C8D5AB1-9DAA-437C-AF29-1AF2C6711C37}" type="presParOf" srcId="{1E172D13-3BB4-4083-9C7E-4BEC19F6270F}" destId="{0461A401-CFE7-44F0-97C2-FC1F36042325}" srcOrd="3" destOrd="0" presId="urn:microsoft.com/office/officeart/2016/7/layout/AccentHomeChevro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E6E73-A3C8-4495-927B-8AADA5A74297}">
      <dsp:nvSpPr>
        <dsp:cNvPr id="0" name=""/>
        <dsp:cNvSpPr/>
      </dsp:nvSpPr>
      <dsp:spPr>
        <a:xfrm rot="5400000">
          <a:off x="-672075" y="1789360"/>
          <a:ext cx="2035254" cy="220493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3A6A4E-2D39-41D2-A6B1-B590D0C452D2}">
      <dsp:nvSpPr>
        <dsp:cNvPr id="0" name=""/>
        <dsp:cNvSpPr/>
      </dsp:nvSpPr>
      <dsp:spPr>
        <a:xfrm>
          <a:off x="235304" y="2917233"/>
          <a:ext cx="2756164" cy="678418"/>
        </a:xfrm>
        <a:prstGeom prst="homePlate">
          <a:avLst>
            <a:gd name="adj" fmla="val 25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0" tIns="215900" rIns="107950" bIns="21590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smtClean="0">
              <a:solidFill>
                <a:schemeClr val="bg1"/>
              </a:solidFill>
              <a:effectLst/>
            </a:rPr>
            <a:t>1977</a:t>
          </a:r>
          <a:endParaRPr lang="en-US" sz="1700" b="1" kern="1200" dirty="0">
            <a:solidFill>
              <a:schemeClr val="bg1"/>
            </a:solidFill>
            <a:effectLst/>
            <a:latin typeface="+mj-lt"/>
          </a:endParaRPr>
        </a:p>
      </dsp:txBody>
      <dsp:txXfrm>
        <a:off x="235304" y="2917233"/>
        <a:ext cx="2671362" cy="678418"/>
      </dsp:txXfrm>
    </dsp:sp>
    <dsp:sp modelId="{810D7AA7-A541-4507-BE7F-36CCF210089F}">
      <dsp:nvSpPr>
        <dsp:cNvPr id="0" name=""/>
        <dsp:cNvSpPr/>
      </dsp:nvSpPr>
      <dsp:spPr>
        <a:xfrm>
          <a:off x="455797" y="1014275"/>
          <a:ext cx="2238005" cy="1388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432000" rIns="288000" bIns="0" numCol="1" spcCol="1270" anchor="t" anchorCtr="0">
          <a:noAutofit/>
        </a:bodyPr>
        <a:lstStyle/>
        <a:p>
          <a:pPr marL="0" lvl="0" indent="0" algn="l" defTabSz="5334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bg-BG" sz="1400" b="1" kern="1200" dirty="0" smtClean="0">
              <a:solidFill>
                <a:srgbClr val="002060"/>
              </a:solidFill>
              <a:effectLst/>
              <a:latin typeface="+mn-lt"/>
              <a:ea typeface="+mn-ea"/>
              <a:cs typeface="+mn-cs"/>
            </a:rPr>
            <a:t>Откриване на ДГ„Първи юни“- с 10 групи за деца от 3 до 7 години.</a:t>
          </a:r>
          <a:endParaRPr lang="en-US" sz="1400" b="1" kern="1200" dirty="0">
            <a:solidFill>
              <a:srgbClr val="002060"/>
            </a:solidFill>
            <a:effectLst/>
            <a:latin typeface="+mn-lt"/>
            <a:ea typeface="+mn-ea"/>
            <a:cs typeface="+mn-cs"/>
          </a:endParaRPr>
        </a:p>
      </dsp:txBody>
      <dsp:txXfrm>
        <a:off x="455797" y="1014275"/>
        <a:ext cx="2238005" cy="1388836"/>
      </dsp:txXfrm>
    </dsp:sp>
    <dsp:sp modelId="{473F2067-7126-4D56-A328-5A8CFD3D8D52}">
      <dsp:nvSpPr>
        <dsp:cNvPr id="0" name=""/>
        <dsp:cNvSpPr/>
      </dsp:nvSpPr>
      <dsp:spPr>
        <a:xfrm rot="5400000">
          <a:off x="1937901" y="1767725"/>
          <a:ext cx="2035254" cy="220493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0B5EFC-88FB-4ED5-994F-D5F6584C2293}">
      <dsp:nvSpPr>
        <dsp:cNvPr id="0" name=""/>
        <dsp:cNvSpPr/>
      </dsp:nvSpPr>
      <dsp:spPr>
        <a:xfrm>
          <a:off x="2845282" y="2895599"/>
          <a:ext cx="2756164" cy="678418"/>
        </a:xfrm>
        <a:prstGeom prst="chevron">
          <a:avLst>
            <a:gd name="adj" fmla="val 25000"/>
          </a:avLst>
        </a:prstGeom>
        <a:solidFill>
          <a:schemeClr val="accent3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0" tIns="215900" rIns="107950" bIns="21590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700" b="1" kern="1200" dirty="0" smtClean="0">
              <a:effectLst/>
              <a:latin typeface="+mj-lt"/>
            </a:rPr>
            <a:t>1993</a:t>
          </a:r>
          <a:endParaRPr lang="en-US" sz="1700" b="1" kern="1200" dirty="0">
            <a:effectLst/>
            <a:latin typeface="+mj-lt"/>
          </a:endParaRPr>
        </a:p>
      </dsp:txBody>
      <dsp:txXfrm>
        <a:off x="3014887" y="2895599"/>
        <a:ext cx="2416955" cy="678418"/>
      </dsp:txXfrm>
    </dsp:sp>
    <dsp:sp modelId="{FD7B29F2-0D66-4B4B-BC8A-82DA23575305}">
      <dsp:nvSpPr>
        <dsp:cNvPr id="0" name=""/>
        <dsp:cNvSpPr/>
      </dsp:nvSpPr>
      <dsp:spPr>
        <a:xfrm>
          <a:off x="3065775" y="992640"/>
          <a:ext cx="2238005" cy="1388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432000" rIns="288000" bIns="0" numCol="1" spcCol="1270" anchor="t" anchorCtr="0">
          <a:noAutofit/>
        </a:bodyPr>
        <a:lstStyle/>
        <a:p>
          <a:pPr lvl="0" algn="l" defTabSz="622300">
            <a:lnSpc>
              <a:spcPts val="15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2060"/>
              </a:solidFill>
              <a:effectLst/>
            </a:rPr>
            <a:t>От 1993 година към ЦДГ „Първи юни“ е присъединена една група от филиал с.Соволяно.</a:t>
          </a:r>
          <a:endParaRPr lang="en-US" sz="1400" b="1" kern="1200" dirty="0">
            <a:solidFill>
              <a:srgbClr val="002060"/>
            </a:solidFill>
            <a:effectLst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bg-BG" sz="1200" b="1" kern="1200" dirty="0">
            <a:solidFill>
              <a:schemeClr val="tx2"/>
            </a:solidFill>
            <a:effectLst/>
          </a:endParaRPr>
        </a:p>
      </dsp:txBody>
      <dsp:txXfrm>
        <a:off x="3065775" y="992640"/>
        <a:ext cx="2238005" cy="1388836"/>
      </dsp:txXfrm>
    </dsp:sp>
    <dsp:sp modelId="{7BF6E820-C6E3-4E2C-BB23-ADF9AD641C6B}">
      <dsp:nvSpPr>
        <dsp:cNvPr id="0" name=""/>
        <dsp:cNvSpPr/>
      </dsp:nvSpPr>
      <dsp:spPr>
        <a:xfrm rot="5400000">
          <a:off x="4426359" y="1767725"/>
          <a:ext cx="2035254" cy="220493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046455-4EBB-40A8-838B-B584850A8B8E}">
      <dsp:nvSpPr>
        <dsp:cNvPr id="0" name=""/>
        <dsp:cNvSpPr/>
      </dsp:nvSpPr>
      <dsp:spPr>
        <a:xfrm>
          <a:off x="5333739" y="2895599"/>
          <a:ext cx="2756164" cy="678418"/>
        </a:xfrm>
        <a:prstGeom prst="chevron">
          <a:avLst>
            <a:gd name="adj" fmla="val 25000"/>
          </a:avLst>
        </a:prstGeom>
        <a:solidFill>
          <a:schemeClr val="accent4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0" tIns="215900" rIns="107950" bIns="21590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effectLst/>
              <a:latin typeface="+mj-lt"/>
            </a:rPr>
            <a:t>2011</a:t>
          </a:r>
          <a:endParaRPr lang="ru-RU" sz="1700" b="1" kern="1200" dirty="0">
            <a:effectLst/>
            <a:latin typeface="+mj-lt"/>
          </a:endParaRPr>
        </a:p>
      </dsp:txBody>
      <dsp:txXfrm>
        <a:off x="5503344" y="2895599"/>
        <a:ext cx="2416955" cy="678418"/>
      </dsp:txXfrm>
    </dsp:sp>
    <dsp:sp modelId="{1D84544C-5924-422B-9546-A86AE4927E4C}">
      <dsp:nvSpPr>
        <dsp:cNvPr id="0" name=""/>
        <dsp:cNvSpPr/>
      </dsp:nvSpPr>
      <dsp:spPr>
        <a:xfrm>
          <a:off x="5554233" y="992640"/>
          <a:ext cx="2238005" cy="1388836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8000" tIns="432000" rIns="288000" bIns="0" numCol="1" spcCol="1270" anchor="t" anchorCtr="0">
          <a:noAutofit/>
        </a:bodyPr>
        <a:lstStyle/>
        <a:p>
          <a:pPr marL="0" lvl="0" indent="0" algn="l" defTabSz="5334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 smtClean="0">
              <a:solidFill>
                <a:srgbClr val="002060"/>
              </a:solidFill>
              <a:effectLst/>
              <a:latin typeface="+mn-lt"/>
              <a:ea typeface="+mn-ea"/>
              <a:cs typeface="+mn-cs"/>
            </a:rPr>
            <a:t>Откриване на детска кухня за деца от 10 месеца до 3 години – записани 36 деца. </a:t>
          </a:r>
          <a:endParaRPr lang="en-US" sz="1400" b="1" kern="1200" dirty="0">
            <a:solidFill>
              <a:srgbClr val="002060"/>
            </a:solidFill>
            <a:effectLst/>
            <a:latin typeface="+mn-lt"/>
            <a:ea typeface="+mn-ea"/>
            <a:cs typeface="+mn-cs"/>
          </a:endParaRPr>
        </a:p>
        <a:p>
          <a:pPr marL="0" lvl="0" indent="0" algn="l" defTabSz="5334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endParaRPr lang="en-US" sz="1400" b="1" kern="1200" dirty="0">
            <a:solidFill>
              <a:srgbClr val="002060"/>
            </a:solidFill>
            <a:effectLst/>
            <a:latin typeface="+mn-lt"/>
            <a:ea typeface="+mn-ea"/>
            <a:cs typeface="+mn-cs"/>
          </a:endParaRPr>
        </a:p>
      </dsp:txBody>
      <dsp:txXfrm>
        <a:off x="5554233" y="992640"/>
        <a:ext cx="2238005" cy="1388836"/>
      </dsp:txXfrm>
    </dsp:sp>
    <dsp:sp modelId="{23A21A60-EF14-400E-A047-BC4C79273050}">
      <dsp:nvSpPr>
        <dsp:cNvPr id="0" name=""/>
        <dsp:cNvSpPr/>
      </dsp:nvSpPr>
      <dsp:spPr>
        <a:xfrm rot="5400000">
          <a:off x="6919971" y="1767725"/>
          <a:ext cx="2035254" cy="220493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37AF4F-C9E0-4691-83A2-4E0E0550DC82}">
      <dsp:nvSpPr>
        <dsp:cNvPr id="0" name=""/>
        <dsp:cNvSpPr/>
      </dsp:nvSpPr>
      <dsp:spPr>
        <a:xfrm>
          <a:off x="7827351" y="2895599"/>
          <a:ext cx="2756164" cy="678418"/>
        </a:xfrm>
        <a:prstGeom prst="chevron">
          <a:avLst>
            <a:gd name="adj" fmla="val 2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0" tIns="215900" rIns="107950" bIns="21590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700" b="1" kern="1200" dirty="0" smtClean="0">
              <a:effectLst/>
            </a:rPr>
            <a:t>2016</a:t>
          </a:r>
          <a:endParaRPr lang="en-US" sz="1700" b="1" kern="1200" dirty="0">
            <a:effectLst/>
          </a:endParaRPr>
        </a:p>
      </dsp:txBody>
      <dsp:txXfrm>
        <a:off x="7996956" y="2895599"/>
        <a:ext cx="2416955" cy="678418"/>
      </dsp:txXfrm>
    </dsp:sp>
    <dsp:sp modelId="{E0B08464-C8A1-4745-AD48-3759B5BB274A}">
      <dsp:nvSpPr>
        <dsp:cNvPr id="0" name=""/>
        <dsp:cNvSpPr/>
      </dsp:nvSpPr>
      <dsp:spPr>
        <a:xfrm>
          <a:off x="8047845" y="992640"/>
          <a:ext cx="2238005" cy="1388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ен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bg-BG" dirty="0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276A462A-35BD-4D10-86E8-A860C467F2AD}" type="datetime1">
              <a:rPr lang="bg-BG" smtClean="0"/>
              <a:pPr algn="r" rtl="0"/>
              <a:t>29.11.2019 г.</a:t>
            </a:fld>
            <a:endParaRPr lang="bg-BG" dirty="0"/>
          </a:p>
        </p:txBody>
      </p:sp>
      <p:sp>
        <p:nvSpPr>
          <p:cNvPr id="4" name="Контейнер за долен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bg-BG" dirty="0"/>
          </a:p>
        </p:txBody>
      </p:sp>
      <p:sp>
        <p:nvSpPr>
          <p:cNvPr id="5" name="Контейнер за номер на слайд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r>
              <a:rPr lang="bg-BG" dirty="0" smtClean="0"/>
              <a:t>‹#›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ен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bg-BG" noProof="0" dirty="0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6DE73DA3-46CE-4BB5-ABFC-DE0FA20391C2}" type="datetime1">
              <a:rPr lang="bg-BG" smtClean="0"/>
              <a:pPr/>
              <a:t>29.11.2019 г.</a:t>
            </a:fld>
            <a:endParaRPr lang="bg-BG" dirty="0"/>
          </a:p>
        </p:txBody>
      </p:sp>
      <p:sp>
        <p:nvSpPr>
          <p:cNvPr id="4" name="Контейнер за изображение на слайд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bg-BG" noProof="0" dirty="0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noProof="0" dirty="0" smtClean="0"/>
              <a:t>Второ ниво</a:t>
            </a:r>
          </a:p>
          <a:p>
            <a:pPr lvl="2" rtl="0"/>
            <a:r>
              <a:rPr lang="bg-BG" noProof="0" dirty="0" smtClean="0"/>
              <a:t>Трето ниво</a:t>
            </a:r>
          </a:p>
          <a:p>
            <a:pPr lvl="3" rtl="0"/>
            <a:r>
              <a:rPr lang="bg-BG" noProof="0" dirty="0" smtClean="0"/>
              <a:t>Четвърто ниво</a:t>
            </a:r>
          </a:p>
          <a:p>
            <a:pPr lvl="4" rtl="0"/>
            <a:r>
              <a:rPr lang="bg-BG" noProof="0" dirty="0" smtClean="0"/>
              <a:t>Пето ниво</a:t>
            </a:r>
            <a:endParaRPr lang="bg-BG" noProof="0" dirty="0"/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bg-BG" noProof="0" dirty="0"/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/>
            <a:r>
              <a:rPr lang="bg-BG" dirty="0" smtClean="0"/>
              <a:t>‹#›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noProof="0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211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bg-BG" noProof="0" dirty="0" err="1" smtClean="0"/>
              <a:t>Редакт</a:t>
            </a:r>
            <a:r>
              <a:rPr lang="bg-BG" noProof="0" dirty="0" smtClean="0"/>
              <a:t>. стил загл. образец</a:t>
            </a:r>
            <a:endParaRPr lang="bg-BG" noProof="0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bg-BG" noProof="0" dirty="0" smtClean="0"/>
              <a:t>Щракнете за редакция стил </a:t>
            </a:r>
            <a:r>
              <a:rPr lang="bg-BG" noProof="0" dirty="0" err="1" smtClean="0"/>
              <a:t>подзагл</a:t>
            </a:r>
            <a:r>
              <a:rPr lang="bg-BG" noProof="0" dirty="0" smtClean="0"/>
              <a:t>. обр.</a:t>
            </a:r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картини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Свободна линия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noProof="0" dirty="0"/>
          </a:p>
        </p:txBody>
      </p:sp>
      <p:sp>
        <p:nvSpPr>
          <p:cNvPr id="15" name="Контейнер за картина 14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 rtl="0">
              <a:buNone/>
              <a:defRPr/>
            </a:lvl1pPr>
          </a:lstStyle>
          <a:p>
            <a:pPr rtl="0"/>
            <a:r>
              <a:rPr lang="bg-BG" noProof="0" dirty="0" smtClean="0"/>
              <a:t>Щракнете върху иконата, за да добавите картина</a:t>
            </a:r>
            <a:endParaRPr lang="bg-BG" noProof="0" dirty="0"/>
          </a:p>
        </p:txBody>
      </p:sp>
      <p:sp>
        <p:nvSpPr>
          <p:cNvPr id="18" name="Свободна линия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noProof="0" dirty="0"/>
          </a:p>
        </p:txBody>
      </p:sp>
      <p:sp>
        <p:nvSpPr>
          <p:cNvPr id="19" name="Контейнер за картина 18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 rtl="0">
              <a:buNone/>
              <a:defRPr/>
            </a:lvl1pPr>
          </a:lstStyle>
          <a:p>
            <a:pPr rtl="0"/>
            <a:r>
              <a:rPr lang="bg-BG" noProof="0" dirty="0" smtClean="0"/>
              <a:t>Щракнете върху иконата, за да добавите картина</a:t>
            </a:r>
            <a:endParaRPr lang="bg-BG" noProof="0" dirty="0"/>
          </a:p>
        </p:txBody>
      </p:sp>
      <p:sp>
        <p:nvSpPr>
          <p:cNvPr id="17" name="Контейнер за текст 16"/>
          <p:cNvSpPr>
            <a:spLocks noGrp="1"/>
          </p:cNvSpPr>
          <p:nvPr>
            <p:ph type="body" sz="quarter" idx="14"/>
          </p:nvPr>
        </p:nvSpPr>
        <p:spPr>
          <a:xfrm>
            <a:off x="1028581" y="5305425"/>
            <a:ext cx="3566160" cy="109728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0" indent="0" algn="l" rtl="0">
              <a:spcBef>
                <a:spcPts val="1200"/>
              </a:spcBef>
              <a:buNone/>
              <a:defRPr sz="1800"/>
            </a:lvl2pPr>
            <a:lvl3pPr marL="0" indent="0" algn="l" rtl="0">
              <a:spcBef>
                <a:spcPts val="1200"/>
              </a:spcBef>
              <a:buNone/>
              <a:defRPr sz="1800"/>
            </a:lvl3pPr>
            <a:lvl4pPr marL="0" indent="0" algn="l" rtl="0">
              <a:spcBef>
                <a:spcPts val="1200"/>
              </a:spcBef>
              <a:buNone/>
              <a:defRPr sz="1800"/>
            </a:lvl4pPr>
            <a:lvl5pPr marL="0" indent="0" algn="l" rtl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  <a:endParaRPr lang="bg-BG" noProof="0" dirty="0"/>
          </a:p>
        </p:txBody>
      </p:sp>
      <p:sp>
        <p:nvSpPr>
          <p:cNvPr id="20" name="Контейнер за текст 16"/>
          <p:cNvSpPr>
            <a:spLocks noGrp="1"/>
          </p:cNvSpPr>
          <p:nvPr>
            <p:ph type="body" sz="quarter" idx="16"/>
          </p:nvPr>
        </p:nvSpPr>
        <p:spPr>
          <a:xfrm>
            <a:off x="5566714" y="5305425"/>
            <a:ext cx="3566160" cy="109728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0" indent="0" algn="l" rtl="0">
              <a:spcBef>
                <a:spcPts val="1200"/>
              </a:spcBef>
              <a:buNone/>
              <a:defRPr sz="1800"/>
            </a:lvl2pPr>
            <a:lvl3pPr marL="0" indent="0" algn="l" rtl="0">
              <a:spcBef>
                <a:spcPts val="1200"/>
              </a:spcBef>
              <a:buNone/>
              <a:defRPr sz="1800"/>
            </a:lvl3pPr>
            <a:lvl4pPr marL="0" indent="0" algn="l" rtl="0">
              <a:spcBef>
                <a:spcPts val="1200"/>
              </a:spcBef>
              <a:buNone/>
              <a:defRPr sz="1800"/>
            </a:lvl4pPr>
            <a:lvl5pPr marL="0" indent="0" algn="l" rtl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и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Свободна линия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noProof="0" dirty="0"/>
          </a:p>
        </p:txBody>
      </p:sp>
      <p:sp>
        <p:nvSpPr>
          <p:cNvPr id="15" name="Контейнер за картина 14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 rtl="0">
              <a:buNone/>
              <a:defRPr/>
            </a:lvl1pPr>
          </a:lstStyle>
          <a:p>
            <a:pPr rtl="0"/>
            <a:r>
              <a:rPr lang="bg-BG" noProof="0" dirty="0" smtClean="0"/>
              <a:t>Щракнете върху иконата, за да добавите картина</a:t>
            </a:r>
            <a:endParaRPr lang="bg-BG" noProof="0" dirty="0"/>
          </a:p>
        </p:txBody>
      </p:sp>
      <p:sp>
        <p:nvSpPr>
          <p:cNvPr id="18" name="Свободна линия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noProof="0" dirty="0"/>
          </a:p>
        </p:txBody>
      </p:sp>
      <p:sp>
        <p:nvSpPr>
          <p:cNvPr id="19" name="Контейнер за картина 18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 rtl="0">
              <a:buNone/>
              <a:defRPr/>
            </a:lvl1pPr>
          </a:lstStyle>
          <a:p>
            <a:pPr rtl="0"/>
            <a:r>
              <a:rPr lang="bg-BG" noProof="0" dirty="0" smtClean="0"/>
              <a:t>Щракнете върху иконата, за да добавите картина</a:t>
            </a:r>
            <a:endParaRPr lang="bg-BG" noProof="0" dirty="0"/>
          </a:p>
        </p:txBody>
      </p:sp>
      <p:sp>
        <p:nvSpPr>
          <p:cNvPr id="17" name="Контейнер за текст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0" indent="0" algn="l" rtl="0">
              <a:spcBef>
                <a:spcPts val="1200"/>
              </a:spcBef>
              <a:buNone/>
              <a:defRPr sz="1800"/>
            </a:lvl2pPr>
            <a:lvl3pPr marL="0" indent="0" algn="l" rtl="0">
              <a:spcBef>
                <a:spcPts val="1200"/>
              </a:spcBef>
              <a:buNone/>
              <a:defRPr sz="1800"/>
            </a:lvl3pPr>
            <a:lvl4pPr marL="0" indent="0" algn="l" rtl="0">
              <a:spcBef>
                <a:spcPts val="1200"/>
              </a:spcBef>
              <a:buNone/>
              <a:defRPr sz="1800"/>
            </a:lvl4pPr>
            <a:lvl5pPr marL="0" indent="0" algn="l" rtl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  <a:endParaRPr lang="bg-BG" noProof="0" dirty="0"/>
          </a:p>
        </p:txBody>
      </p:sp>
      <p:sp>
        <p:nvSpPr>
          <p:cNvPr id="12" name="Свободна линия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noProof="0" dirty="0"/>
          </a:p>
        </p:txBody>
      </p:sp>
      <p:sp>
        <p:nvSpPr>
          <p:cNvPr id="13" name="Контейнер за картина 12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 rtl="0">
              <a:buNone/>
              <a:defRPr/>
            </a:lvl1pPr>
          </a:lstStyle>
          <a:p>
            <a:pPr rtl="0"/>
            <a:r>
              <a:rPr lang="bg-BG" noProof="0" dirty="0" smtClean="0"/>
              <a:t>Щракнете върху иконата, за да добавите картина</a:t>
            </a:r>
            <a:endParaRPr lang="bg-BG" noProof="0" dirty="0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 algn="l" rtl="0"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bg-BG" noProof="0" dirty="0" err="1" smtClean="0"/>
              <a:t>Редакт</a:t>
            </a:r>
            <a:r>
              <a:rPr lang="bg-BG" noProof="0" dirty="0" smtClean="0"/>
              <a:t>. стил загл. образец</a:t>
            </a:r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ет карти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Свободна линия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noProof="0" dirty="0"/>
          </a:p>
        </p:txBody>
      </p:sp>
      <p:sp>
        <p:nvSpPr>
          <p:cNvPr id="9" name="Контейнер за картина 8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 rtl="0">
              <a:buNone/>
              <a:defRPr/>
            </a:lvl1pPr>
          </a:lstStyle>
          <a:p>
            <a:pPr rtl="0"/>
            <a:r>
              <a:rPr lang="bg-BG" noProof="0" dirty="0" smtClean="0"/>
              <a:t>Щракнете върху иконата, за да добавите картина</a:t>
            </a:r>
            <a:endParaRPr lang="bg-BG" noProof="0" dirty="0"/>
          </a:p>
        </p:txBody>
      </p:sp>
      <p:sp>
        <p:nvSpPr>
          <p:cNvPr id="10" name="Свободна линия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noProof="0" dirty="0"/>
          </a:p>
        </p:txBody>
      </p:sp>
      <p:sp>
        <p:nvSpPr>
          <p:cNvPr id="11" name="Контейнер за картина 10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 rtl="0">
              <a:buNone/>
              <a:defRPr/>
            </a:lvl1pPr>
          </a:lstStyle>
          <a:p>
            <a:pPr rtl="0"/>
            <a:r>
              <a:rPr lang="bg-BG" noProof="0" dirty="0" smtClean="0"/>
              <a:t>Щракнете върху иконата, за да добавите картина</a:t>
            </a:r>
            <a:endParaRPr lang="bg-BG" noProof="0" dirty="0"/>
          </a:p>
        </p:txBody>
      </p:sp>
      <p:sp>
        <p:nvSpPr>
          <p:cNvPr id="12" name="Свободна линия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noProof="0" dirty="0"/>
          </a:p>
        </p:txBody>
      </p:sp>
      <p:sp>
        <p:nvSpPr>
          <p:cNvPr id="13" name="Контейнер за картина 12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 rtl="0">
              <a:buNone/>
              <a:defRPr/>
            </a:lvl1pPr>
          </a:lstStyle>
          <a:p>
            <a:pPr rtl="0"/>
            <a:r>
              <a:rPr lang="bg-BG" noProof="0" dirty="0" smtClean="0"/>
              <a:t>Щракнете върху иконата, за да добавите картина</a:t>
            </a:r>
            <a:endParaRPr lang="bg-BG" noProof="0" dirty="0"/>
          </a:p>
        </p:txBody>
      </p:sp>
      <p:sp>
        <p:nvSpPr>
          <p:cNvPr id="14" name="Свободна линия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noProof="0" dirty="0"/>
          </a:p>
        </p:txBody>
      </p:sp>
      <p:sp>
        <p:nvSpPr>
          <p:cNvPr id="15" name="Контейнер за картина 14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 rtl="0">
              <a:buNone/>
              <a:defRPr/>
            </a:lvl1pPr>
          </a:lstStyle>
          <a:p>
            <a:pPr rtl="0"/>
            <a:r>
              <a:rPr lang="bg-BG" noProof="0" dirty="0" smtClean="0"/>
              <a:t>Щракнете върху иконата, за да добавите картина</a:t>
            </a:r>
            <a:endParaRPr lang="bg-BG" noProof="0" dirty="0"/>
          </a:p>
        </p:txBody>
      </p:sp>
      <p:sp>
        <p:nvSpPr>
          <p:cNvPr id="20" name="Свободна линия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noProof="0" dirty="0"/>
          </a:p>
        </p:txBody>
      </p:sp>
      <p:sp>
        <p:nvSpPr>
          <p:cNvPr id="21" name="Контейнер за картина 20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 rtl="0">
              <a:buNone/>
              <a:defRPr/>
            </a:lvl1pPr>
          </a:lstStyle>
          <a:p>
            <a:pPr rtl="0"/>
            <a:r>
              <a:rPr lang="bg-BG" noProof="0" dirty="0" smtClean="0"/>
              <a:t>Щракнете върху иконата, за да добавите картина</a:t>
            </a:r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 noProof="0" dirty="0" err="1" smtClean="0"/>
              <a:t>Редакт</a:t>
            </a:r>
            <a:r>
              <a:rPr lang="bg-BG" noProof="0" dirty="0" smtClean="0"/>
              <a:t>. стил загл. образец</a:t>
            </a:r>
            <a:endParaRPr lang="bg-BG" noProof="0" dirty="0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noProof="0" dirty="0" smtClean="0"/>
              <a:t>Второ ниво</a:t>
            </a:r>
          </a:p>
          <a:p>
            <a:pPr lvl="2" rtl="0"/>
            <a:r>
              <a:rPr lang="bg-BG" noProof="0" dirty="0" smtClean="0"/>
              <a:t>Трето ниво</a:t>
            </a:r>
          </a:p>
          <a:p>
            <a:pPr lvl="3" rtl="0"/>
            <a:r>
              <a:rPr lang="bg-BG" noProof="0" dirty="0" smtClean="0"/>
              <a:t>Четвърто ниво</a:t>
            </a:r>
          </a:p>
          <a:p>
            <a:pPr lvl="4" rtl="0"/>
            <a:r>
              <a:rPr lang="bg-BG" noProof="0" dirty="0" smtClean="0"/>
              <a:t>Пето ниво</a:t>
            </a:r>
            <a:endParaRPr lang="bg-BG" noProof="0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4925B89-1C04-4382-AA21-DDFD19CC6B49}" type="datetime1">
              <a:rPr lang="bg-BG" noProof="0" smtClean="0"/>
              <a:pPr/>
              <a:t>29.11.2019 г.</a:t>
            </a:fld>
            <a:endParaRPr lang="bg-BG" noProof="0" dirty="0"/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noProof="0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r>
              <a:rPr lang="bg-BG" dirty="0" smtClean="0"/>
              <a:t>‹#›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bg-BG" noProof="0" dirty="0" err="1" smtClean="0"/>
              <a:t>Редакт</a:t>
            </a:r>
            <a:r>
              <a:rPr lang="bg-BG" noProof="0" dirty="0" smtClean="0"/>
              <a:t>. стил загл. образец</a:t>
            </a:r>
            <a:endParaRPr lang="bg-BG" noProof="0" dirty="0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noProof="0" dirty="0" smtClean="0"/>
              <a:t>Второ ниво</a:t>
            </a:r>
          </a:p>
          <a:p>
            <a:pPr lvl="2" rtl="0"/>
            <a:r>
              <a:rPr lang="bg-BG" noProof="0" dirty="0" smtClean="0"/>
              <a:t>Трето ниво</a:t>
            </a:r>
          </a:p>
          <a:p>
            <a:pPr lvl="3" rtl="0"/>
            <a:r>
              <a:rPr lang="bg-BG" noProof="0" dirty="0" smtClean="0"/>
              <a:t>Четвърто ниво</a:t>
            </a:r>
          </a:p>
          <a:p>
            <a:pPr lvl="4" rtl="0"/>
            <a:r>
              <a:rPr lang="bg-BG" noProof="0" dirty="0" smtClean="0"/>
              <a:t>Пето ниво</a:t>
            </a:r>
            <a:endParaRPr lang="bg-BG" noProof="0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04EC33F-F851-4A5A-8433-A90D3C6160D4}" type="datetime1">
              <a:rPr lang="bg-BG" noProof="0" smtClean="0"/>
              <a:pPr/>
              <a:t>29.11.2019 г.</a:t>
            </a:fld>
            <a:endParaRPr lang="bg-BG" noProof="0" dirty="0"/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noProof="0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/>
            </a:lvl1pPr>
          </a:lstStyle>
          <a:p>
            <a:r>
              <a:rPr lang="bg-BG" smtClean="0"/>
              <a:t>‹#›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060639-BF2D-41F8-822B-DED03338D28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80354" y="197121"/>
            <a:ext cx="10711545" cy="1325563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Project Timeline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474091-9EA2-47C8-AAA9-6DFE207852E4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680354" y="1786436"/>
            <a:ext cx="10711545" cy="452292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303706AB-7768-4239-93C0-28F2AC35B71A}"/>
              </a:ext>
            </a:extLst>
          </p:cNvPr>
          <p:cNvCxnSpPr/>
          <p:nvPr userDrawn="1"/>
        </p:nvCxnSpPr>
        <p:spPr>
          <a:xfrm>
            <a:off x="787583" y="1181100"/>
            <a:ext cx="288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5503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 noProof="0" dirty="0" err="1" smtClean="0"/>
              <a:t>Редакт</a:t>
            </a:r>
            <a:r>
              <a:rPr lang="bg-BG" noProof="0" dirty="0" smtClean="0"/>
              <a:t>. стил загл. образец</a:t>
            </a:r>
            <a:endParaRPr lang="bg-BG" noProof="0" dirty="0"/>
          </a:p>
        </p:txBody>
      </p:sp>
      <p:sp>
        <p:nvSpPr>
          <p:cNvPr id="3" name="Контейнер на съдържание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noProof="0" dirty="0" smtClean="0"/>
              <a:t>Второ ниво</a:t>
            </a:r>
          </a:p>
          <a:p>
            <a:pPr lvl="2" rtl="0"/>
            <a:r>
              <a:rPr lang="bg-BG" noProof="0" dirty="0" smtClean="0"/>
              <a:t>Трето ниво</a:t>
            </a:r>
          </a:p>
          <a:p>
            <a:pPr lvl="3" rtl="0"/>
            <a:r>
              <a:rPr lang="bg-BG" noProof="0" dirty="0" smtClean="0"/>
              <a:t>Четвърто ниво</a:t>
            </a:r>
          </a:p>
          <a:p>
            <a:pPr lvl="4" rtl="0"/>
            <a:r>
              <a:rPr lang="bg-BG" noProof="0" dirty="0" smtClean="0"/>
              <a:t>Пето ниво</a:t>
            </a:r>
            <a:endParaRPr lang="bg-BG" noProof="0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53B7784-9799-47DC-ACBD-CAECFE8087D0}" type="datetime1">
              <a:rPr lang="bg-BG" noProof="0" smtClean="0"/>
              <a:pPr/>
              <a:t>29.11.2019 г.</a:t>
            </a:fld>
            <a:endParaRPr lang="bg-BG" noProof="0" dirty="0"/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noProof="0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r>
              <a:rPr lang="bg-BG" dirty="0" smtClean="0"/>
              <a:t>‹#›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bg-BG" noProof="0" dirty="0" err="1" smtClean="0"/>
              <a:t>Редакт</a:t>
            </a:r>
            <a:r>
              <a:rPr lang="bg-BG" noProof="0" dirty="0" smtClean="0"/>
              <a:t>. стил загл. образец</a:t>
            </a:r>
            <a:endParaRPr lang="bg-BG" noProof="0" dirty="0"/>
          </a:p>
        </p:txBody>
      </p:sp>
      <p:sp>
        <p:nvSpPr>
          <p:cNvPr id="3" name="Контейнер за текст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 noProof="0" dirty="0" err="1" smtClean="0"/>
              <a:t>Редакт</a:t>
            </a:r>
            <a:r>
              <a:rPr lang="bg-BG" noProof="0" dirty="0" smtClean="0"/>
              <a:t>. стил загл. образец</a:t>
            </a:r>
            <a:endParaRPr lang="bg-BG" noProof="0" dirty="0"/>
          </a:p>
        </p:txBody>
      </p:sp>
      <p:sp>
        <p:nvSpPr>
          <p:cNvPr id="3" name="Контейнер на съдържание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noProof="0" dirty="0" smtClean="0"/>
              <a:t>Второ ниво</a:t>
            </a:r>
          </a:p>
          <a:p>
            <a:pPr lvl="2" rtl="0"/>
            <a:r>
              <a:rPr lang="bg-BG" noProof="0" dirty="0" smtClean="0"/>
              <a:t>Трето ниво</a:t>
            </a:r>
          </a:p>
          <a:p>
            <a:pPr lvl="3" rtl="0"/>
            <a:r>
              <a:rPr lang="bg-BG" noProof="0" dirty="0" smtClean="0"/>
              <a:t>Четвърто ниво</a:t>
            </a:r>
          </a:p>
          <a:p>
            <a:pPr lvl="4" rtl="0"/>
            <a:r>
              <a:rPr lang="bg-BG" noProof="0" dirty="0" smtClean="0"/>
              <a:t>Пето ниво</a:t>
            </a:r>
            <a:endParaRPr lang="bg-BG" noProof="0" dirty="0"/>
          </a:p>
        </p:txBody>
      </p:sp>
      <p:sp>
        <p:nvSpPr>
          <p:cNvPr id="4" name="Контейнер на съдържание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noProof="0" dirty="0" smtClean="0"/>
              <a:t>Второ ниво</a:t>
            </a:r>
          </a:p>
          <a:p>
            <a:pPr lvl="2" rtl="0"/>
            <a:r>
              <a:rPr lang="bg-BG" noProof="0" dirty="0" smtClean="0"/>
              <a:t>Трето ниво</a:t>
            </a:r>
          </a:p>
          <a:p>
            <a:pPr lvl="3" rtl="0"/>
            <a:r>
              <a:rPr lang="bg-BG" noProof="0" dirty="0" smtClean="0"/>
              <a:t>Четвърто ниво</a:t>
            </a:r>
          </a:p>
          <a:p>
            <a:pPr lvl="4" rtl="0"/>
            <a:r>
              <a:rPr lang="bg-BG" noProof="0" dirty="0" smtClean="0"/>
              <a:t>Пето ниво</a:t>
            </a:r>
            <a:endParaRPr lang="bg-BG" noProof="0" dirty="0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A3865B5-308A-43F8-83CF-4F6F46B3EADF}" type="datetime1">
              <a:rPr lang="bg-BG" noProof="0" smtClean="0"/>
              <a:pPr/>
              <a:t>29.11.2019 г.</a:t>
            </a:fld>
            <a:endParaRPr lang="bg-BG" noProof="0" dirty="0"/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noProof="0" dirty="0"/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r>
              <a:rPr lang="bg-BG" dirty="0" smtClean="0"/>
              <a:t>‹#›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ява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 noProof="0" dirty="0" err="1" smtClean="0"/>
              <a:t>Редакт</a:t>
            </a:r>
            <a:r>
              <a:rPr lang="bg-BG" noProof="0" dirty="0" smtClean="0"/>
              <a:t>. стил загл. образец</a:t>
            </a:r>
            <a:endParaRPr lang="bg-BG" noProof="0" dirty="0"/>
          </a:p>
        </p:txBody>
      </p:sp>
      <p:sp>
        <p:nvSpPr>
          <p:cNvPr id="3" name="Контейнер за текст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  <a:endParaRPr lang="bg-BG" noProof="0" dirty="0"/>
          </a:p>
        </p:txBody>
      </p:sp>
      <p:sp>
        <p:nvSpPr>
          <p:cNvPr id="4" name="Контейнер на съдържание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noProof="0" dirty="0" smtClean="0"/>
              <a:t>Второ ниво</a:t>
            </a:r>
          </a:p>
          <a:p>
            <a:pPr lvl="2" rtl="0"/>
            <a:r>
              <a:rPr lang="bg-BG" noProof="0" dirty="0" smtClean="0"/>
              <a:t>Трето ниво</a:t>
            </a:r>
          </a:p>
          <a:p>
            <a:pPr lvl="3" rtl="0"/>
            <a:r>
              <a:rPr lang="bg-BG" noProof="0" dirty="0" smtClean="0"/>
              <a:t>Четвърто ниво</a:t>
            </a:r>
          </a:p>
          <a:p>
            <a:pPr lvl="4" rtl="0"/>
            <a:r>
              <a:rPr lang="bg-BG" noProof="0" dirty="0" smtClean="0"/>
              <a:t>Пето ниво</a:t>
            </a:r>
            <a:endParaRPr lang="bg-BG" noProof="0" dirty="0"/>
          </a:p>
        </p:txBody>
      </p:sp>
      <p:sp>
        <p:nvSpPr>
          <p:cNvPr id="5" name="Контейнер за 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  <a:endParaRPr lang="bg-BG" noProof="0" dirty="0"/>
          </a:p>
        </p:txBody>
      </p:sp>
      <p:sp>
        <p:nvSpPr>
          <p:cNvPr id="6" name="Контейнер на съдържание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noProof="0" dirty="0" smtClean="0"/>
              <a:t>Второ ниво</a:t>
            </a:r>
          </a:p>
          <a:p>
            <a:pPr lvl="2" rtl="0"/>
            <a:r>
              <a:rPr lang="bg-BG" noProof="0" dirty="0" smtClean="0"/>
              <a:t>Трето ниво</a:t>
            </a:r>
          </a:p>
          <a:p>
            <a:pPr lvl="3" rtl="0"/>
            <a:r>
              <a:rPr lang="bg-BG" noProof="0" dirty="0" smtClean="0"/>
              <a:t>Четвърто ниво</a:t>
            </a:r>
          </a:p>
          <a:p>
            <a:pPr lvl="4" rtl="0"/>
            <a:r>
              <a:rPr lang="bg-BG" noProof="0" dirty="0" smtClean="0"/>
              <a:t>Пето ниво</a:t>
            </a:r>
            <a:endParaRPr lang="bg-BG" noProof="0" dirty="0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48E7D0B-9834-463B-A72A-FBC562ECE9F9}" type="datetime1">
              <a:rPr lang="bg-BG" noProof="0" smtClean="0"/>
              <a:pPr/>
              <a:t>29.11.2019 г.</a:t>
            </a:fld>
            <a:endParaRPr lang="bg-BG" noProof="0" dirty="0"/>
          </a:p>
        </p:txBody>
      </p:sp>
      <p:sp>
        <p:nvSpPr>
          <p:cNvPr id="8" name="Контейнер за долен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noProof="0" dirty="0"/>
          </a:p>
        </p:txBody>
      </p:sp>
      <p:sp>
        <p:nvSpPr>
          <p:cNvPr id="9" name="Контейнер за номер на слайд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r>
              <a:rPr lang="bg-BG" dirty="0" smtClean="0"/>
              <a:t>‹#›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 noProof="0" dirty="0" err="1" smtClean="0"/>
              <a:t>Редакт</a:t>
            </a:r>
            <a:r>
              <a:rPr lang="bg-BG" noProof="0" dirty="0" smtClean="0"/>
              <a:t>. стил загл. образец</a:t>
            </a:r>
            <a:endParaRPr lang="bg-BG" noProof="0" dirty="0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E4060EA-250A-48E4-ACBA-4D611F0BEB02}" type="datetime1">
              <a:rPr lang="bg-BG" noProof="0" smtClean="0"/>
              <a:pPr/>
              <a:t>29.11.2019 г.</a:t>
            </a:fld>
            <a:endParaRPr lang="bg-BG" noProof="0" dirty="0"/>
          </a:p>
        </p:txBody>
      </p:sp>
      <p:sp>
        <p:nvSpPr>
          <p:cNvPr id="4" name="Контейнер за долен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noProof="0" dirty="0"/>
          </a:p>
        </p:txBody>
      </p:sp>
      <p:sp>
        <p:nvSpPr>
          <p:cNvPr id="5" name="Контейнер за номер на слайд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r>
              <a:rPr lang="bg-BG" dirty="0" smtClean="0"/>
              <a:t>‹#›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07319DE-19C8-4E9A-95A6-B5A01967F504}" type="datetime1">
              <a:rPr lang="bg-BG" noProof="0" smtClean="0"/>
              <a:pPr/>
              <a:t>29.11.2019 г.</a:t>
            </a:fld>
            <a:endParaRPr lang="bg-BG" noProof="0" dirty="0"/>
          </a:p>
        </p:txBody>
      </p:sp>
      <p:sp>
        <p:nvSpPr>
          <p:cNvPr id="3" name="Контейнер за долен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noProof="0" dirty="0"/>
          </a:p>
        </p:txBody>
      </p:sp>
      <p:sp>
        <p:nvSpPr>
          <p:cNvPr id="4" name="Контейнер за номер на слайд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r>
              <a:rPr lang="bg-BG" dirty="0" smtClean="0"/>
              <a:t>‹#›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bg-BG" noProof="0" dirty="0" err="1" smtClean="0"/>
              <a:t>Редакт</a:t>
            </a:r>
            <a:r>
              <a:rPr lang="bg-BG" noProof="0" dirty="0" smtClean="0"/>
              <a:t>. стил загл. образец</a:t>
            </a:r>
            <a:endParaRPr lang="bg-BG" noProof="0" dirty="0"/>
          </a:p>
        </p:txBody>
      </p:sp>
      <p:sp>
        <p:nvSpPr>
          <p:cNvPr id="3" name="Контейнер на съдържание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noProof="0" dirty="0" smtClean="0"/>
              <a:t>Второ ниво</a:t>
            </a:r>
          </a:p>
          <a:p>
            <a:pPr lvl="2" rtl="0"/>
            <a:r>
              <a:rPr lang="bg-BG" noProof="0" dirty="0" smtClean="0"/>
              <a:t>Трето ниво</a:t>
            </a:r>
          </a:p>
          <a:p>
            <a:pPr lvl="3" rtl="0"/>
            <a:r>
              <a:rPr lang="bg-BG" noProof="0" dirty="0" smtClean="0"/>
              <a:t>Четвърто ниво</a:t>
            </a:r>
          </a:p>
          <a:p>
            <a:pPr lvl="4" rtl="0"/>
            <a:r>
              <a:rPr lang="bg-BG" noProof="0" dirty="0" smtClean="0"/>
              <a:t>Пето ниво</a:t>
            </a:r>
            <a:endParaRPr lang="bg-BG" noProof="0" dirty="0"/>
          </a:p>
        </p:txBody>
      </p:sp>
      <p:sp>
        <p:nvSpPr>
          <p:cNvPr id="4" name="Контейнер за текст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  <a:endParaRPr lang="bg-BG" noProof="0" dirty="0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08C5083-A45B-4894-B8F7-8C2586B9AF81}" type="datetime1">
              <a:rPr lang="bg-BG" noProof="0" smtClean="0"/>
              <a:pPr/>
              <a:t>29.11.2019 г.</a:t>
            </a:fld>
            <a:endParaRPr lang="bg-BG" noProof="0" dirty="0"/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noProof="0" dirty="0"/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r>
              <a:rPr lang="bg-BG" dirty="0" smtClean="0"/>
              <a:t>‹#›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bg-BG" noProof="0" dirty="0" err="1" smtClean="0"/>
              <a:t>Редакт</a:t>
            </a:r>
            <a:r>
              <a:rPr lang="bg-BG" noProof="0" dirty="0" smtClean="0"/>
              <a:t>. стил загл. образец</a:t>
            </a:r>
            <a:endParaRPr lang="bg-BG" noProof="0" dirty="0"/>
          </a:p>
        </p:txBody>
      </p:sp>
      <p:sp>
        <p:nvSpPr>
          <p:cNvPr id="4" name="Контейнер за текст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  <a:endParaRPr lang="bg-BG" noProof="0" dirty="0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E825C2D-DD63-42F7-9ACE-481301650934}" type="datetime1">
              <a:rPr lang="bg-BG" noProof="0" smtClean="0"/>
              <a:pPr/>
              <a:t>29.11.2019 г.</a:t>
            </a:fld>
            <a:endParaRPr lang="bg-BG" noProof="0" dirty="0"/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bg-BG" noProof="0" dirty="0"/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/>
            </a:lvl1pPr>
          </a:lstStyle>
          <a:p>
            <a:r>
              <a:rPr lang="bg-BG" smtClean="0"/>
              <a:t>‹#›</a:t>
            </a:r>
            <a:endParaRPr lang="bg-BG" dirty="0"/>
          </a:p>
        </p:txBody>
      </p:sp>
      <p:sp>
        <p:nvSpPr>
          <p:cNvPr id="8" name="Свободна линия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noProof="0" dirty="0"/>
          </a:p>
        </p:txBody>
      </p:sp>
      <p:sp>
        <p:nvSpPr>
          <p:cNvPr id="12" name="Контейнер за картина 11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bg-BG" noProof="0" dirty="0" smtClean="0"/>
              <a:t>Щракнете върху иконата, за да добавите картина</a:t>
            </a:r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bg-BG" noProof="0" dirty="0" err="1" smtClean="0"/>
              <a:t>Редакт</a:t>
            </a:r>
            <a:r>
              <a:rPr lang="bg-BG" noProof="0" dirty="0" smtClean="0"/>
              <a:t>. стил загл. образец</a:t>
            </a:r>
            <a:endParaRPr lang="bg-BG" noProof="0" dirty="0"/>
          </a:p>
        </p:txBody>
      </p:sp>
      <p:sp>
        <p:nvSpPr>
          <p:cNvPr id="3" name="Контейнер за текст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noProof="0" dirty="0" smtClean="0"/>
              <a:t>Второ ниво</a:t>
            </a:r>
          </a:p>
          <a:p>
            <a:pPr lvl="2" rtl="0"/>
            <a:r>
              <a:rPr lang="bg-BG" noProof="0" dirty="0" smtClean="0"/>
              <a:t>Трето ниво</a:t>
            </a:r>
          </a:p>
          <a:p>
            <a:pPr lvl="3" rtl="0"/>
            <a:r>
              <a:rPr lang="bg-BG" noProof="0" dirty="0" smtClean="0"/>
              <a:t>Четвърто ниво</a:t>
            </a:r>
          </a:p>
          <a:p>
            <a:pPr lvl="4" rtl="0"/>
            <a:r>
              <a:rPr lang="bg-BG" noProof="0" dirty="0" smtClean="0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/>
                </a:solidFill>
              </a:defRPr>
            </a:lvl1pPr>
          </a:lstStyle>
          <a:p>
            <a:fld id="{46AEE80E-90A8-4401-B4D2-7404346A7635}" type="datetime1">
              <a:rPr lang="bg-BG" smtClean="0"/>
              <a:pPr/>
              <a:t>29.11.2019 г.</a:t>
            </a:fld>
            <a:endParaRPr lang="bg-BG" dirty="0"/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>
                <a:solidFill>
                  <a:schemeClr val="tx1"/>
                </a:solidFill>
              </a:defRPr>
            </a:lvl1pPr>
          </a:lstStyle>
          <a:p>
            <a:pPr rtl="0"/>
            <a:endParaRPr lang="bg-BG" noProof="0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>
                <a:solidFill>
                  <a:schemeClr val="tx1"/>
                </a:solidFill>
              </a:defRPr>
            </a:lvl1pPr>
          </a:lstStyle>
          <a:p>
            <a:pPr algn="r"/>
            <a:r>
              <a:rPr lang="bg-BG" dirty="0" smtClean="0"/>
              <a:t>‹#›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5334000" y="2667000"/>
            <a:ext cx="5181600" cy="1300316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bg-BG" sz="3600" b="1" dirty="0" smtClean="0">
                <a:solidFill>
                  <a:schemeClr val="accent2">
                    <a:lumMod val="50000"/>
                  </a:schemeClr>
                </a:solidFill>
                <a:latin typeface="BatangChe" pitchFamily="49" charset="-127"/>
                <a:ea typeface="BatangChe" pitchFamily="49" charset="-127"/>
              </a:rPr>
              <a:t>ПОРТФОЛИО НА ДЕТСКА  ГРАДИНА „ПЪРВИ ЮНИ“ </a:t>
            </a:r>
            <a:endParaRPr lang="bg-BG" sz="3600" b="1" dirty="0">
              <a:solidFill>
                <a:schemeClr val="accent2">
                  <a:lumMod val="50000"/>
                </a:schemeClr>
              </a:solidFill>
              <a:latin typeface="BatangChe" pitchFamily="49" charset="-127"/>
              <a:ea typeface="BatangChe" pitchFamily="49" charset="-127"/>
            </a:endParaRP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3733800" y="4800600"/>
            <a:ext cx="7086600" cy="914400"/>
          </a:xfrm>
        </p:spPr>
        <p:txBody>
          <a:bodyPr rtlCol="0">
            <a:normAutofit/>
          </a:bodyPr>
          <a:lstStyle/>
          <a:p>
            <a:pPr algn="ctr" rtl="0"/>
            <a:r>
              <a:rPr lang="bg-BG" sz="3200" dirty="0">
                <a:solidFill>
                  <a:schemeClr val="accent2">
                    <a:lumMod val="50000"/>
                  </a:schemeClr>
                </a:solidFill>
              </a:rPr>
              <a:t>г</a:t>
            </a:r>
            <a:r>
              <a:rPr lang="bg-BG" sz="3200" dirty="0" smtClean="0">
                <a:solidFill>
                  <a:schemeClr val="accent2">
                    <a:lumMod val="50000"/>
                  </a:schemeClr>
                </a:solidFill>
              </a:rPr>
              <a:t>рад Кюстендил</a:t>
            </a:r>
            <a:endParaRPr lang="bg-BG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bobi\Desktop\Screenshot_20190926-142643_Chrom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" y="0"/>
            <a:ext cx="54814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057400" y="1828800"/>
            <a:ext cx="8382000" cy="2667000"/>
          </a:xfr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Мисията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на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детската градина като образователна институция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е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да </a:t>
            </a:r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бъде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педагогически целесъобразно пространство за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игра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, познание, </a:t>
            </a:r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общуване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и творчество, чрез желани и значими за децата и техните </a:t>
            </a:r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родители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форми за индивидуален прогрес и културен просперитет в </a:t>
            </a:r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обществото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58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533400"/>
            <a:ext cx="9829800" cy="1082674"/>
          </a:xfrm>
        </p:spPr>
        <p:txBody>
          <a:bodyPr/>
          <a:lstStyle/>
          <a:p>
            <a:pPr algn="ctr"/>
            <a:r>
              <a:rPr lang="bg-BG" b="1" dirty="0">
                <a:solidFill>
                  <a:srgbClr val="FF0000"/>
                </a:solidFill>
              </a:rPr>
              <a:t>Визия на детското </a:t>
            </a:r>
            <a:r>
              <a:rPr lang="bg-BG" b="1" dirty="0" smtClean="0">
                <a:solidFill>
                  <a:srgbClr val="FF0000"/>
                </a:solidFill>
              </a:rPr>
              <a:t>заведение</a:t>
            </a:r>
            <a:endParaRPr lang="bg-BG" b="1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4600" y="2057400"/>
            <a:ext cx="8077200" cy="205740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ДГ„Първи юни“ е среда, в която се обединяват знанията и стремежите на всички имащи отношение и отговорности към възпитанието на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детето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Детската градина е място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, където се осъществяват социални контакти при реализиране на целите на съвременното предучилищно образование.</a:t>
            </a:r>
          </a:p>
          <a:p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138541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solidFill>
                  <a:srgbClr val="FF0000"/>
                </a:solidFill>
              </a:rPr>
              <a:t>Визия на детското заведение: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1981200"/>
            <a:ext cx="8001000" cy="2133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Осъществяват се инициативи за повишаване качеството на педагогическия труд, стимулира се кариерното развитие на членовете на екипа и професионалната им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компетентност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Детското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заведение е инициативен субект във взаимодействието със семейството и осъществява педагогически компетентно сътрудничество с родителите</a:t>
            </a:r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82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67000" y="914400"/>
            <a:ext cx="7315200" cy="1371600"/>
          </a:xfr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</a:pPr>
            <a:r>
              <a:rPr lang="ru-RU" sz="24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Пътя, по който вървим е очертан </a:t>
            </a:r>
            <a:r>
              <a:rPr lang="ru-RU" sz="24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                              с </a:t>
            </a:r>
            <a:r>
              <a:rPr lang="ru-RU" sz="24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Програмна система за развитие </a:t>
            </a:r>
            <a:r>
              <a:rPr lang="ru-RU" sz="24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                              на </a:t>
            </a:r>
            <a:r>
              <a:rPr lang="ru-RU" sz="24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ДГ „Първи юни“ </a:t>
            </a:r>
            <a:r>
              <a:rPr lang="ru-RU" sz="24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                                                           за </a:t>
            </a:r>
            <a:r>
              <a:rPr lang="ru-RU" sz="24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периода 2016-2020 година.</a:t>
            </a:r>
            <a:endParaRPr lang="bg-BG" sz="24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0" y="2514600"/>
            <a:ext cx="5486400" cy="91440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Програмната система  на детската градина е  авторска и е за срок от четири години. </a:t>
            </a:r>
          </a:p>
          <a:p>
            <a:pPr algn="ctr"/>
            <a:endParaRPr lang="bg-BG" sz="20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769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381000"/>
            <a:ext cx="9829800" cy="1082674"/>
          </a:xfrm>
        </p:spPr>
        <p:txBody>
          <a:bodyPr/>
          <a:lstStyle/>
          <a:p>
            <a:pPr algn="ctr"/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Повишаване на авторитета и социалния статус на </a:t>
            </a:r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учителя</a:t>
            </a:r>
            <a:endParaRPr lang="bg-B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990600" y="2057400"/>
            <a:ext cx="4495800" cy="1676400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Въвеждане е  система за кариерно развитие и обвързана със системата за диференцирано заплащане, материалните и морални стимули на учителите.</a:t>
            </a:r>
          </a:p>
          <a:p>
            <a:endParaRPr lang="bg-BG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477000" y="1905000"/>
            <a:ext cx="4389120" cy="3474720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Отделянето на достатъчно средства за инвестиции в квалификацията на педагогическия персонал е друг съществен момент. </a:t>
            </a:r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Разработена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е програма за развитие на професионалните им компетенции, включваща: равен достъп на учителите до квалификационните услуги. Това съдейства  за засилване на конкуренцията между учителите и мотивацията им за работа.</a:t>
            </a:r>
          </a:p>
          <a:p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918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bg-BG" dirty="0">
                <a:solidFill>
                  <a:schemeClr val="accent2">
                    <a:lumMod val="50000"/>
                  </a:schemeClr>
                </a:solidFill>
              </a:rPr>
              <a:t>Вътрешни квалификационни </a:t>
            </a:r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форми:</a:t>
            </a:r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9" r="13419"/>
          <a:stretch>
            <a:fillRect/>
          </a:stretch>
        </p:blipFill>
        <p:spPr bwMode="auto">
          <a:xfrm>
            <a:off x="838200" y="914400"/>
            <a:ext cx="3962399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0" name="Picture 4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6" b="11816"/>
          <a:stretch>
            <a:fillRect/>
          </a:stretch>
        </p:blipFill>
        <p:spPr bwMode="auto">
          <a:xfrm>
            <a:off x="5410200" y="914400"/>
            <a:ext cx="39624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715000" y="5301431"/>
            <a:ext cx="3566160" cy="1097280"/>
          </a:xfrm>
        </p:spPr>
        <p:txBody>
          <a:bodyPr/>
          <a:lstStyle/>
          <a:p>
            <a:pPr algn="ctr"/>
            <a:r>
              <a:rPr lang="bg-BG" dirty="0">
                <a:solidFill>
                  <a:schemeClr val="accent2">
                    <a:lumMod val="50000"/>
                  </a:schemeClr>
                </a:solidFill>
              </a:rPr>
              <a:t>С</a:t>
            </a:r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еминари, открити практики, дискусии, доклади, практикуми</a:t>
            </a:r>
          </a:p>
          <a:p>
            <a:endParaRPr lang="bg-BG" sz="1200" dirty="0"/>
          </a:p>
        </p:txBody>
      </p:sp>
    </p:spTree>
    <p:extLst>
      <p:ext uri="{BB962C8B-B14F-4D97-AF65-F5344CB8AC3E}">
        <p14:creationId xmlns:p14="http://schemas.microsoft.com/office/powerpoint/2010/main" val="1621264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b="1" dirty="0">
                <a:solidFill>
                  <a:srgbClr val="C00000"/>
                </a:solidFill>
              </a:rPr>
              <a:t>Външни квалификационни </a:t>
            </a:r>
            <a:r>
              <a:rPr lang="bg-BG" b="1" dirty="0" smtClean="0">
                <a:solidFill>
                  <a:srgbClr val="C00000"/>
                </a:solidFill>
              </a:rPr>
              <a:t>форми</a:t>
            </a:r>
            <a:endParaRPr lang="bg-BG" b="1" dirty="0">
              <a:solidFill>
                <a:srgbClr val="C0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Участие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в курсове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Участие в конференции</a:t>
            </a:r>
          </a:p>
          <a:p>
            <a:pPr marL="285750" indent="-285750">
              <a:buFont typeface="Arial" pitchFamily="34" charset="0"/>
              <a:buChar char="•"/>
            </a:pPr>
            <a:endParaRPr lang="bg-BG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6" b="6776"/>
          <a:stretch>
            <a:fillRect/>
          </a:stretch>
        </p:blipFill>
        <p:spPr bwMode="auto">
          <a:xfrm>
            <a:off x="914400" y="1752600"/>
            <a:ext cx="541020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03880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700" y="381000"/>
            <a:ext cx="9829800" cy="1082674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Организация и съдържание на педагогическият процес – </a:t>
            </a:r>
            <a:r>
              <a:rPr lang="ru-RU" b="1" dirty="0" smtClean="0">
                <a:solidFill>
                  <a:srgbClr val="C00000"/>
                </a:solidFill>
              </a:rPr>
              <a:t>приоритети </a:t>
            </a:r>
            <a:endParaRPr lang="bg-BG" b="1" dirty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Осъществяване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на съвместен Трансграничен  проекти с ДГ„Детска радост“, Струмеца, Македония</a:t>
            </a:r>
            <a:endParaRPr lang="bg-BG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5" b="10915"/>
          <a:stretch>
            <a:fillRect/>
          </a:stretch>
        </p:blipFill>
        <p:spPr bwMode="auto">
          <a:xfrm>
            <a:off x="914400" y="1676400"/>
            <a:ext cx="5410200" cy="3135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3806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bg-BG" sz="2000" dirty="0" smtClean="0">
                <a:solidFill>
                  <a:schemeClr val="accent2">
                    <a:lumMod val="50000"/>
                  </a:schemeClr>
                </a:solidFill>
              </a:rPr>
              <a:t> Срещи, посещения, работа с външни институции</a:t>
            </a:r>
          </a:p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bg-BG" sz="2000" dirty="0" smtClean="0">
                <a:solidFill>
                  <a:schemeClr val="accent2">
                    <a:lumMod val="50000"/>
                  </a:schemeClr>
                </a:solidFill>
              </a:rPr>
              <a:t>КАТ- </a:t>
            </a:r>
            <a:r>
              <a:rPr lang="bg-BG" sz="2000" dirty="0">
                <a:solidFill>
                  <a:schemeClr val="accent2">
                    <a:lumMod val="50000"/>
                  </a:schemeClr>
                </a:solidFill>
              </a:rPr>
              <a:t>пътна </a:t>
            </a:r>
            <a:r>
              <a:rPr lang="bg-BG" sz="2000" dirty="0" smtClean="0">
                <a:solidFill>
                  <a:schemeClr val="accent2">
                    <a:lumMod val="50000"/>
                  </a:schemeClr>
                </a:solidFill>
              </a:rPr>
              <a:t>полиция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bg-BG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Ресурсен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център Кюстендил</a:t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Дом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за стари хора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              „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Ильо Войвода“</a:t>
            </a:r>
            <a:endParaRPr lang="bg-BG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3" r="18033"/>
          <a:stretch>
            <a:fillRect/>
          </a:stretch>
        </p:blipFill>
        <p:spPr bwMode="auto">
          <a:xfrm>
            <a:off x="838200" y="990600"/>
            <a:ext cx="3886200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8" r="19778"/>
          <a:stretch>
            <a:fillRect/>
          </a:stretch>
        </p:blipFill>
        <p:spPr bwMode="auto">
          <a:xfrm>
            <a:off x="5334000" y="914400"/>
            <a:ext cx="40386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79330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онтейнер за текст 3"/>
          <p:cNvSpPr>
            <a:spLocks noGrp="1"/>
          </p:cNvSpPr>
          <p:nvPr>
            <p:ph type="body" sz="quarter" idx="14"/>
          </p:nvPr>
        </p:nvSpPr>
        <p:spPr>
          <a:xfrm>
            <a:off x="1524000" y="1143000"/>
            <a:ext cx="4038600" cy="4114800"/>
          </a:xfrm>
        </p:spPr>
        <p:txBody>
          <a:bodyPr rtlCol="0">
            <a:noAutofit/>
          </a:bodyPr>
          <a:lstStyle/>
          <a:p>
            <a:pPr algn="ctr"/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Днес притежаваме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много добра съвременна база – физкултурен салон, салон по музика, кабинет за ресурсно подпомагане на деца със специални образователни потребности, открит плувен басейн, кабинети по всички направления, интерактивна площадка по безопасно движение по пътищата.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Предвижда се и изграждане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на екоплощадки в трите сгради на детското заведение.</a:t>
            </a:r>
            <a:endParaRPr lang="bg-BG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7" name="Picture 3" descr="C:\Users\bobi\Desktop\снимки детска градина\БДП\DSC_1033.JPG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r="5200"/>
          <a:stretch>
            <a:fillRect/>
          </a:stretch>
        </p:blipFill>
        <p:spPr bwMode="auto">
          <a:xfrm>
            <a:off x="6324600" y="914400"/>
            <a:ext cx="2971800" cy="19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obi\Desktop\снимки детска градина\БДП\17523190_10208856859447255_7867165035446708420_n.jpg"/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r="5200"/>
          <a:stretch>
            <a:fillRect/>
          </a:stretch>
        </p:blipFill>
        <p:spPr bwMode="auto">
          <a:xfrm>
            <a:off x="6324600" y="3048000"/>
            <a:ext cx="29718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63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609600"/>
            <a:ext cx="7772400" cy="5088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626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7" b="8147"/>
          <a:stretch>
            <a:fillRect/>
          </a:stretch>
        </p:blipFill>
        <p:spPr>
          <a:xfrm>
            <a:off x="6324600" y="3048000"/>
            <a:ext cx="29718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Музикален салон</a:t>
            </a:r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7" r="9787"/>
          <a:stretch>
            <a:fillRect/>
          </a:stretch>
        </p:blipFill>
        <p:spPr bwMode="auto">
          <a:xfrm>
            <a:off x="838200" y="990600"/>
            <a:ext cx="5181600" cy="3892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" r="143"/>
          <a:stretch>
            <a:fillRect/>
          </a:stretch>
        </p:blipFill>
        <p:spPr bwMode="auto">
          <a:xfrm>
            <a:off x="6324600" y="990600"/>
            <a:ext cx="29718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3057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r="5200"/>
          <a:stretch>
            <a:fillRect/>
          </a:stretch>
        </p:blipFill>
        <p:spPr>
          <a:xfrm>
            <a:off x="6324600" y="990600"/>
            <a:ext cx="29718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r="5200"/>
          <a:stretch>
            <a:fillRect/>
          </a:stretch>
        </p:blipFill>
        <p:spPr>
          <a:xfrm>
            <a:off x="6324600" y="3048000"/>
            <a:ext cx="2971800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Ресурсен кабинет в централна сграда на ДГ„Първи юни“.</a:t>
            </a:r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6" r="12126"/>
          <a:stretch>
            <a:fillRect/>
          </a:stretch>
        </p:blipFill>
        <p:spPr bwMode="auto">
          <a:xfrm>
            <a:off x="838200" y="990600"/>
            <a:ext cx="5181600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9335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" r="5388"/>
          <a:stretch>
            <a:fillRect/>
          </a:stretch>
        </p:blipFill>
        <p:spPr bwMode="auto">
          <a:xfrm>
            <a:off x="838200" y="914400"/>
            <a:ext cx="5181600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Picture Placeholder 1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2" r="11252"/>
          <a:stretch>
            <a:fillRect/>
          </a:stretch>
        </p:blipFill>
        <p:spPr>
          <a:xfrm>
            <a:off x="6400800" y="990600"/>
            <a:ext cx="28194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Placeholder 15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r="5170"/>
          <a:stretch>
            <a:fillRect/>
          </a:stretch>
        </p:blipFill>
        <p:spPr>
          <a:xfrm>
            <a:off x="6324600" y="3124200"/>
            <a:ext cx="2971799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Битова стая</a:t>
            </a:r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2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8" r="18398"/>
          <a:stretch>
            <a:fillRect/>
          </a:stretch>
        </p:blipFill>
        <p:spPr>
          <a:xfrm>
            <a:off x="838200" y="990600"/>
            <a:ext cx="5105400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4" r="11254"/>
          <a:stretch>
            <a:fillRect/>
          </a:stretch>
        </p:blipFill>
        <p:spPr>
          <a:xfrm>
            <a:off x="6400800" y="990600"/>
            <a:ext cx="2819400" cy="1768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4" r="11254"/>
          <a:stretch>
            <a:fillRect/>
          </a:stretch>
        </p:blipFill>
        <p:spPr>
          <a:xfrm>
            <a:off x="6400800" y="3048000"/>
            <a:ext cx="28194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Физкултурен салон</a:t>
            </a:r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15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bg-BG" sz="20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ДГ„ПЪРВИ ЮНИ“, МОЖЕ ДА СЕ ПОХВАЛИ С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bg-BG" sz="20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ИЗГРАДЕНИ  ТРИ ЧИСТО НОВИ ЕКО ПЛОЩАДКИ ЗА ТРИТЕ И СГРАДИ:</a:t>
            </a:r>
            <a:endParaRPr lang="bg-BG" sz="20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Контейнер за текст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algn="ctr" rtl="0"/>
            <a:r>
              <a:rPr lang="bg-BG" dirty="0" smtClean="0"/>
              <a:t> </a:t>
            </a:r>
            <a:r>
              <a:rPr lang="bg-BG" sz="1800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ЦЕНТРАЛНА СГРАДА, БАЗА „ЗОРНИЦА“, БАЗА СОВОЛЯНО</a:t>
            </a:r>
            <a:endParaRPr lang="bg-BG" sz="1800" i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739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r="13460"/>
          <a:stretch>
            <a:fillRect/>
          </a:stretch>
        </p:blipFill>
        <p:spPr>
          <a:xfrm>
            <a:off x="838200" y="914400"/>
            <a:ext cx="5181600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r="5200"/>
          <a:stretch>
            <a:fillRect/>
          </a:stretch>
        </p:blipFill>
        <p:spPr>
          <a:xfrm>
            <a:off x="6400800" y="3048000"/>
            <a:ext cx="28194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Еко площадка – централна сграда</a:t>
            </a:r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r="5170"/>
          <a:stretch>
            <a:fillRect/>
          </a:stretch>
        </p:blipFill>
        <p:spPr>
          <a:xfrm>
            <a:off x="6400800" y="990600"/>
            <a:ext cx="28956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6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r="1280"/>
          <a:stretch>
            <a:fillRect/>
          </a:stretch>
        </p:blipFill>
        <p:spPr>
          <a:xfrm>
            <a:off x="838200" y="990600"/>
            <a:ext cx="5181600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Placeholder 1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8" b="8758"/>
          <a:stretch>
            <a:fillRect/>
          </a:stretch>
        </p:blipFill>
        <p:spPr>
          <a:xfrm>
            <a:off x="6400800" y="914400"/>
            <a:ext cx="2895600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Placeholder 2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2" b="7912"/>
          <a:stretch>
            <a:fillRect/>
          </a:stretch>
        </p:blipFill>
        <p:spPr>
          <a:xfrm>
            <a:off x="6324600" y="3048000"/>
            <a:ext cx="2971799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Еко-площадка база „Зорница“.</a:t>
            </a:r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39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6" b="21136"/>
          <a:stretch>
            <a:fillRect/>
          </a:stretch>
        </p:blipFill>
        <p:spPr>
          <a:xfrm>
            <a:off x="838200" y="990600"/>
            <a:ext cx="5105400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Placeholder 1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7" b="8147"/>
          <a:stretch>
            <a:fillRect/>
          </a:stretch>
        </p:blipFill>
        <p:spPr>
          <a:xfrm>
            <a:off x="6400800" y="990600"/>
            <a:ext cx="2895600" cy="1904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3"/>
          <a:stretch>
            <a:fillRect/>
          </a:stretch>
        </p:blipFill>
        <p:spPr>
          <a:xfrm>
            <a:off x="6400800" y="3048000"/>
            <a:ext cx="2819399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Еко площадка база Соволяно</a:t>
            </a:r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32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209800" y="2057400"/>
            <a:ext cx="7315200" cy="1295400"/>
          </a:xfrm>
        </p:spPr>
        <p:txBody>
          <a:bodyPr>
            <a:normAutofit/>
          </a:bodyPr>
          <a:lstStyle/>
          <a:p>
            <a:pPr algn="ctr"/>
            <a:r>
              <a:rPr lang="bg-BG" sz="2400" b="1" dirty="0" smtClean="0">
                <a:solidFill>
                  <a:srgbClr val="C00000"/>
                </a:solidFill>
              </a:rPr>
              <a:t>Детска градина „Първи юни“, може да се похвали                                      и с три Еко кобинета.</a:t>
            </a:r>
            <a:endParaRPr lang="bg-BG" sz="2400" b="1" dirty="0">
              <a:solidFill>
                <a:srgbClr val="C00000"/>
              </a:solidFill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5867400" y="3810000"/>
            <a:ext cx="609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266811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r="1280"/>
          <a:stretch>
            <a:fillRect/>
          </a:stretch>
        </p:blipFill>
        <p:spPr>
          <a:xfrm>
            <a:off x="838200" y="990600"/>
            <a:ext cx="5181600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7" b="8147"/>
          <a:stretch>
            <a:fillRect/>
          </a:stretch>
        </p:blipFill>
        <p:spPr>
          <a:xfrm>
            <a:off x="6400800" y="990600"/>
            <a:ext cx="28956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r="5200"/>
          <a:stretch>
            <a:fillRect/>
          </a:stretch>
        </p:blipFill>
        <p:spPr>
          <a:xfrm>
            <a:off x="6324600" y="3048000"/>
            <a:ext cx="29718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866776"/>
          </a:xfrm>
        </p:spPr>
        <p:txBody>
          <a:bodyPr>
            <a:normAutofit/>
          </a:bodyPr>
          <a:lstStyle/>
          <a:p>
            <a:pPr algn="ctr"/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Еко кабинет база„Зорница“,</a:t>
            </a:r>
            <a:b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централна сграда и база Соволяно</a:t>
            </a:r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7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6" descr="SmartArt Process diagram">
            <a:extLst>
              <a:ext uri="{FF2B5EF4-FFF2-40B4-BE49-F238E27FC236}">
                <a16:creationId xmlns="" xmlns:a16="http://schemas.microsoft.com/office/drawing/2014/main" id="{3F3F2756-2E70-4E81-9B93-4AC1BABBED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6542406"/>
              </p:ext>
            </p:extLst>
          </p:nvPr>
        </p:nvGraphicFramePr>
        <p:xfrm>
          <a:off x="685800" y="1295400"/>
          <a:ext cx="10710862" cy="4522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лавие 1"/>
          <p:cNvSpPr>
            <a:spLocks noGrp="1"/>
          </p:cNvSpPr>
          <p:nvPr>
            <p:ph type="title"/>
          </p:nvPr>
        </p:nvSpPr>
        <p:spPr>
          <a:xfrm>
            <a:off x="1295400" y="241356"/>
            <a:ext cx="9829800" cy="749244"/>
          </a:xfrm>
        </p:spPr>
        <p:txBody>
          <a:bodyPr rtlCol="0">
            <a:normAutofit/>
          </a:bodyPr>
          <a:lstStyle/>
          <a:p>
            <a:pPr algn="ctr" rtl="0"/>
            <a:r>
              <a:rPr lang="bg-BG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ИСТОРИЯ</a:t>
            </a:r>
            <a:endParaRPr lang="bg-BG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91600" y="2351049"/>
            <a:ext cx="1333500" cy="137160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g-BG" sz="1400" b="1" dirty="0" smtClean="0">
                <a:solidFill>
                  <a:srgbClr val="002060"/>
                </a:solidFill>
              </a:rPr>
              <a:t>ОДЗ„Първи юни“ е вече ДГ„Първи юни“.</a:t>
            </a:r>
            <a:endParaRPr lang="bg-BG" sz="1400" b="1" dirty="0">
              <a:solidFill>
                <a:srgbClr val="002060"/>
              </a:solidFill>
            </a:endParaRPr>
          </a:p>
          <a:p>
            <a:pPr algn="ctr"/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54054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2000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bg-BG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Тук се възпитават и обучават над 295 деца разделени по възрастов принцип в 13 групи от които 2 яслени групи: едната в Централна сграда, другата в  база „Зорница“</a:t>
            </a:r>
            <a:endParaRPr lang="bg-BG" sz="20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sz="half" idx="2"/>
          </p:nvPr>
        </p:nvSpPr>
        <p:spPr>
          <a:xfrm>
            <a:off x="7010400" y="2245994"/>
            <a:ext cx="3657600" cy="2402205"/>
          </a:xfrm>
        </p:spPr>
        <p:txBody>
          <a:bodyPr>
            <a:normAutofit fontScale="92500" lnSpcReduction="10000"/>
          </a:bodyPr>
          <a:lstStyle/>
          <a:p>
            <a:pPr marL="285750" indent="-285750" algn="ctr">
              <a:buFont typeface="Wingdings" pitchFamily="2" charset="2"/>
              <a:buChar char="v"/>
            </a:pPr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В ДГ„Първи юни“ се обучават </a:t>
            </a:r>
            <a:r>
              <a:rPr lang="bg-BG" dirty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 деца със специални образователни потребности.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Режима на работа е </a:t>
            </a:r>
            <a:r>
              <a:rPr lang="bg-BG" dirty="0" err="1" smtClean="0">
                <a:solidFill>
                  <a:schemeClr val="accent2">
                    <a:lumMod val="50000"/>
                  </a:schemeClr>
                </a:solidFill>
              </a:rPr>
              <a:t>целудневен</a:t>
            </a:r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От 2008 година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детского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заведение работи по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системата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на делегираните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бюджети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 образованието!</a:t>
            </a:r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9" b="13129"/>
          <a:stretch>
            <a:fillRect/>
          </a:stretch>
        </p:blipFill>
        <p:spPr>
          <a:xfrm>
            <a:off x="914400" y="1808796"/>
            <a:ext cx="54864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907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лавие 5"/>
          <p:cNvSpPr>
            <a:spLocks noGrp="1"/>
          </p:cNvSpPr>
          <p:nvPr>
            <p:ph type="title"/>
          </p:nvPr>
        </p:nvSpPr>
        <p:spPr>
          <a:xfrm>
            <a:off x="1143000" y="5105400"/>
            <a:ext cx="7989663" cy="1084745"/>
          </a:xfrm>
        </p:spPr>
        <p:txBody>
          <a:bodyPr>
            <a:normAutofit fontScale="90000"/>
          </a:bodyPr>
          <a:lstStyle/>
          <a:p>
            <a:pPr algn="ctr"/>
            <a:r>
              <a:rPr lang="bg-BG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Организация и съдържание на педагогическият процес – приоритети:</a:t>
            </a:r>
            <a:br>
              <a:rPr lang="bg-BG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bg-BG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- Организиране летен отдих на децата</a:t>
            </a:r>
            <a:br>
              <a:rPr lang="bg-BG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bg-BG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- Обмяна на добри практики</a:t>
            </a:r>
            <a:endParaRPr lang="bg-BG" sz="20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050" name="Picture 2" descr="Снимка на Grupa Svetulka.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r="13460"/>
          <a:stretch>
            <a:fillRect/>
          </a:stretch>
        </p:blipFill>
        <p:spPr bwMode="auto">
          <a:xfrm>
            <a:off x="838200" y="990600"/>
            <a:ext cx="51816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Снимка на Даниела Виткова.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7" b="8147"/>
          <a:stretch>
            <a:fillRect/>
          </a:stretch>
        </p:blipFill>
        <p:spPr bwMode="auto">
          <a:xfrm>
            <a:off x="6400800" y="990600"/>
            <a:ext cx="2895599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Снимка на Даниела Виткова."/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7" b="8147"/>
          <a:stretch>
            <a:fillRect/>
          </a:stretch>
        </p:blipFill>
        <p:spPr bwMode="auto">
          <a:xfrm>
            <a:off x="6400800" y="3048000"/>
            <a:ext cx="289559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80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rtl="0"/>
            <a:r>
              <a:rPr lang="bg-BG" sz="20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Организация  и съдържание на педагогическият  процес – приоритети:</a:t>
            </a:r>
            <a:br>
              <a:rPr lang="bg-BG" sz="20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bg-BG" sz="20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- </a:t>
            </a:r>
            <a:r>
              <a:rPr lang="bg-BG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Обучението по БДП  е приоритет, при който водеща е ролята на практическите умения, формиращи се главно чрез подражаване, личен опит, целенасочено обучение, упражнения и тренировки</a:t>
            </a:r>
            <a:r>
              <a:rPr lang="bg-BG" sz="2000" b="1" dirty="0" smtClean="0">
                <a:solidFill>
                  <a:srgbClr val="00B050"/>
                </a:solidFill>
                <a:latin typeface="+mn-lt"/>
              </a:rPr>
              <a:t/>
            </a:r>
            <a:br>
              <a:rPr lang="bg-BG" sz="2000" b="1" dirty="0" smtClean="0">
                <a:solidFill>
                  <a:srgbClr val="00B050"/>
                </a:solidFill>
                <a:latin typeface="+mn-lt"/>
              </a:rPr>
            </a:br>
            <a:endParaRPr lang="bg-BG" sz="2000" b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49375"/>
            <a:ext cx="4870450" cy="352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773488"/>
            <a:ext cx="262731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885275"/>
            <a:ext cx="262731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354" y="1571625"/>
            <a:ext cx="262731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877221"/>
            <a:ext cx="262731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 descr="C:\Users\bobi\Desktop\снимки детска градина\БДП\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881" y="1571625"/>
            <a:ext cx="2597150" cy="164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bobi\Desktop\снимки детска градина\БДП\13256327_10206489893954597_4618178575720244609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885275"/>
            <a:ext cx="2627313" cy="165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bobi\Desktop\снимки детска градина\БДП\17795679_10208856853007094_3265538813989537419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1787857"/>
            <a:ext cx="4191000" cy="263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bobi\Desktop\снимки детска градина\БДП\23231553_144206129540529_3382712542520253651_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656" y="3703514"/>
            <a:ext cx="2772707" cy="156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bobi\Desktop\снимки детска градина\БДП\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318" y="2877221"/>
            <a:ext cx="2895600" cy="176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5724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" r="106"/>
          <a:stretch>
            <a:fillRect/>
          </a:stretch>
        </p:blipFill>
        <p:spPr>
          <a:xfrm>
            <a:off x="4267200" y="304801"/>
            <a:ext cx="50292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r="135"/>
          <a:stretch>
            <a:fillRect/>
          </a:stretch>
        </p:blipFill>
        <p:spPr>
          <a:xfrm>
            <a:off x="4267200" y="3505200"/>
            <a:ext cx="5105400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" r="1231"/>
          <a:stretch>
            <a:fillRect/>
          </a:stretch>
        </p:blipFill>
        <p:spPr>
          <a:xfrm>
            <a:off x="838200" y="381000"/>
            <a:ext cx="30480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Placeholder 17"/>
          <p:cNvPicPr>
            <a:picLocks noGrp="1" noChangeAspect="1"/>
          </p:cNvPicPr>
          <p:nvPr>
            <p:ph type="pic" sz="quarter" idx="1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" r="7914"/>
          <a:stretch>
            <a:fillRect/>
          </a:stretch>
        </p:blipFill>
        <p:spPr>
          <a:xfrm>
            <a:off x="838200" y="4572000"/>
            <a:ext cx="31242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Placeholder 14"/>
          <p:cNvPicPr>
            <a:picLocks noGrp="1" noChangeAspect="1"/>
          </p:cNvPicPr>
          <p:nvPr>
            <p:ph type="pic" sz="quarter" idx="16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" r="1231"/>
          <a:stretch>
            <a:fillRect/>
          </a:stretch>
        </p:blipFill>
        <p:spPr>
          <a:xfrm>
            <a:off x="838200" y="2438400"/>
            <a:ext cx="31242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108638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701674"/>
          </a:xfrm>
        </p:spPr>
        <p:txBody>
          <a:bodyPr rtlCol="0">
            <a:normAutofit/>
          </a:bodyPr>
          <a:lstStyle/>
          <a:p>
            <a:pPr algn="ctr" rtl="0"/>
            <a:r>
              <a:rPr lang="bg-BG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Нашата водеща теза</a:t>
            </a:r>
            <a:endParaRPr lang="bg-BG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Контейнер на съдържание 2"/>
          <p:cNvSpPr>
            <a:spLocks noGrp="1"/>
          </p:cNvSpPr>
          <p:nvPr>
            <p:ph idx="1"/>
          </p:nvPr>
        </p:nvSpPr>
        <p:spPr>
          <a:xfrm>
            <a:off x="5181600" y="1752600"/>
            <a:ext cx="5943600" cy="1447800"/>
          </a:xfrm>
        </p:spPr>
        <p:txBody>
          <a:bodyPr rtlCol="0">
            <a:noAutofit/>
          </a:bodyPr>
          <a:lstStyle/>
          <a:p>
            <a:pPr marL="0" indent="0" algn="ctr" rtl="0">
              <a:lnSpc>
                <a:spcPct val="160000"/>
              </a:lnSpc>
              <a:buNone/>
            </a:pPr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Стремим се да се утвърждаваме като модерно, достъпно и качествено, иновативно, европейско детско заведение, в което  професионалисти да възпитават и обучават дацата на нашия град, децата на България</a:t>
            </a:r>
            <a:r>
              <a:rPr lang="bg-BG" b="1" i="1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  <a:endParaRPr lang="bg-BG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Контейнер за текст 3"/>
          <p:cNvSpPr>
            <a:spLocks noGrp="1"/>
          </p:cNvSpPr>
          <p:nvPr>
            <p:ph type="body" sz="half" idx="2"/>
          </p:nvPr>
        </p:nvSpPr>
        <p:spPr>
          <a:xfrm>
            <a:off x="838200" y="1860755"/>
            <a:ext cx="3350342" cy="1371600"/>
          </a:xfrm>
        </p:spPr>
        <p:txBody>
          <a:bodyPr rtlCol="0"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bg-BG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bg-BG" sz="2000" dirty="0" smtClean="0">
                <a:solidFill>
                  <a:schemeClr val="accent2">
                    <a:lumMod val="50000"/>
                  </a:schemeClr>
                </a:solidFill>
              </a:rPr>
              <a:t>Щастливи деца, доволни родители, професионална удовлетвореност“.</a:t>
            </a:r>
            <a:endParaRPr lang="bg-BG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4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990600"/>
            <a:ext cx="6248400" cy="4038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4670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bg-BG" sz="4400" dirty="0" smtClean="0">
                <a:solidFill>
                  <a:schemeClr val="accent2">
                    <a:lumMod val="50000"/>
                  </a:schemeClr>
                </a:solidFill>
              </a:rPr>
              <a:t>ИСТОРИЯ</a:t>
            </a:r>
            <a:endParaRPr lang="bg-BG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Контейнер за текст 2"/>
          <p:cNvSpPr>
            <a:spLocks noGrp="1"/>
          </p:cNvSpPr>
          <p:nvPr>
            <p:ph sz="half" idx="1"/>
          </p:nvPr>
        </p:nvSpPr>
        <p:spPr>
          <a:xfrm>
            <a:off x="1447800" y="1825784"/>
            <a:ext cx="4389120" cy="3474720"/>
          </a:xfrm>
        </p:spPr>
        <p:txBody>
          <a:bodyPr rtlCol="0">
            <a:noAutofit/>
          </a:bodyPr>
          <a:lstStyle/>
          <a:p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Детската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градина е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открита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през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м.12.1977г. с 10 групи за деца от 3 до 7 години. </a:t>
            </a:r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Над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10 години е база за експериментиране и прилагане на нови практики на МОН и ЮЗУ-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Благоевград.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От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2011 година е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разкрита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и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детска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кухня за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деца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от 10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месеца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до 3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години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–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записани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36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деца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</a:p>
          <a:p>
            <a:pPr rtl="0"/>
            <a:endParaRPr lang="bg-BG" sz="1400" b="1" i="1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825784"/>
            <a:ext cx="4389437" cy="3182754"/>
          </a:xfrm>
        </p:spPr>
      </p:pic>
    </p:spTree>
    <p:extLst>
      <p:ext uri="{BB962C8B-B14F-4D97-AF65-F5344CB8AC3E}">
        <p14:creationId xmlns:p14="http://schemas.microsoft.com/office/powerpoint/2010/main" val="12203778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825625"/>
            <a:ext cx="4770120" cy="3474720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През м. август 2016 г. като следствие от приетия Закон за предучилищно и училищно образование на 01.08.2016г. и със заповед РД-00-785/31.08.2016г. на Кмета на гр. Кюстендил, ОДЗ „Прърви юни” продължава своята дейност като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</a:rPr>
              <a:t>Детска градина „Първи юни”.</a:t>
            </a:r>
          </a:p>
          <a:p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143000"/>
            <a:ext cx="4572000" cy="3913782"/>
          </a:xfrm>
        </p:spPr>
      </p:pic>
    </p:spTree>
    <p:extLst>
      <p:ext uri="{BB962C8B-B14F-4D97-AF65-F5344CB8AC3E}">
        <p14:creationId xmlns:p14="http://schemas.microsoft.com/office/powerpoint/2010/main" val="9317243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нтейнер за текст 4"/>
          <p:cNvSpPr>
            <a:spLocks noGrp="1"/>
          </p:cNvSpPr>
          <p:nvPr>
            <p:ph type="body" sz="quarter" idx="16"/>
          </p:nvPr>
        </p:nvSpPr>
        <p:spPr>
          <a:xfrm>
            <a:off x="5562600" y="1752600"/>
            <a:ext cx="3566160" cy="2133600"/>
          </a:xfrm>
        </p:spPr>
        <p:txBody>
          <a:bodyPr rtlCol="0">
            <a:noAutofit/>
          </a:bodyPr>
          <a:lstStyle/>
          <a:p>
            <a:pPr algn="ctr"/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От 2013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година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е присъединено  и ОДЗ “Зорница“, като филиал и групите стават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15, от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които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13 групи за деца от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3 до7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години и 2 яслени групи.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 </a:t>
            </a:r>
          </a:p>
          <a:p>
            <a:endParaRPr lang="bg-BG" sz="2000" dirty="0">
              <a:solidFill>
                <a:srgbClr val="00B050"/>
              </a:solidFill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7" r="13627"/>
          <a:stretch>
            <a:fillRect/>
          </a:stretch>
        </p:blipFill>
        <p:spPr>
          <a:xfrm>
            <a:off x="838201" y="914400"/>
            <a:ext cx="39624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31337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8" b="11338"/>
          <a:stretch>
            <a:fillRect/>
          </a:stretch>
        </p:blipFill>
        <p:spPr>
          <a:xfrm>
            <a:off x="762000" y="914400"/>
            <a:ext cx="4114799" cy="3948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486400" y="1828800"/>
            <a:ext cx="3566160" cy="2438400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От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1993 година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към ЦДГ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„Първи юни“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е присъединена една група - филиал  с.Соволяно</a:t>
            </a:r>
          </a:p>
          <a:p>
            <a:pPr algn="ctr"/>
            <a:endParaRPr lang="bg-BG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350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95400" y="228600"/>
            <a:ext cx="9829800" cy="1082674"/>
          </a:xfrm>
        </p:spPr>
        <p:txBody>
          <a:bodyPr/>
          <a:lstStyle/>
          <a:p>
            <a:pPr algn="ctr"/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Педагогическият персонал се състои </a:t>
            </a:r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                    от 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23 високо квалифицирани учители</a:t>
            </a:r>
            <a:endParaRPr lang="bg-B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Предучилищни педагози, от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които</a:t>
            </a:r>
            <a:r>
              <a:rPr lang="bg-BG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шеснадесет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  4-та, четири с 5-та професионално-квалификационна степен /ПКС/.  </a:t>
            </a:r>
            <a:endParaRPr lang="en-US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Директорът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 2-ра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ПКС</a:t>
            </a:r>
            <a:endParaRPr lang="en-US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8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медицински сестри </a:t>
            </a:r>
            <a:endParaRPr lang="en-US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14 служители помощно-обслужващ персонал.</a:t>
            </a:r>
          </a:p>
          <a:p>
            <a:endParaRPr lang="bg-BG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52600"/>
            <a:ext cx="5725849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13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57400" y="1371600"/>
            <a:ext cx="8305800" cy="2666999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Детското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</a:rPr>
              <a:t>заведение, като съществена част от системата на предучилищното възпитание в региона и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общината,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</a:rPr>
              <a:t>е поставено пред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значими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</a:rPr>
              <a:t>предизвикателства.</a:t>
            </a:r>
          </a:p>
          <a:p>
            <a:pPr algn="ctr"/>
            <a:r>
              <a:rPr lang="ru-RU" sz="2200" b="1" i="1" dirty="0">
                <a:solidFill>
                  <a:srgbClr val="FF0000"/>
                </a:solidFill>
              </a:rPr>
              <a:t>Главната ценност </a:t>
            </a:r>
            <a:r>
              <a:rPr lang="ru-RU" sz="2200" b="1" i="1" dirty="0" smtClean="0">
                <a:solidFill>
                  <a:srgbClr val="FF0000"/>
                </a:solidFill>
              </a:rPr>
              <a:t>за нас е детето.</a:t>
            </a:r>
          </a:p>
          <a:p>
            <a:pPr algn="ctr"/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Всяка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</a:rPr>
              <a:t>наша идея за бъдещето ни развитие е осмислена през призмата на тази ценност.</a:t>
            </a:r>
          </a:p>
          <a:p>
            <a:pPr algn="ctr"/>
            <a:endParaRPr lang="bg-B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648200"/>
            <a:ext cx="61722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138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Деца приятели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6" id="{CDF1CE40-D12A-4BBA-8E29-FD301E3A737A}" vid="{E44D8D76-07A2-4151-9426-1A858C999D66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1D5F340F01F94FA2FD29A5E6DC872E" ma:contentTypeVersion="0" ma:contentTypeDescription="Create a new document." ma:contentTypeScope="" ma:versionID="f583bd66513a361a730282b6a794e35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41151cf538834e171094e4faaf2d7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20201C-A8DD-4CC4-91AD-21A90B9FED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CA48A19-A147-4EA0-8120-5A930CEEB18C}">
  <ds:schemaRefs>
    <ds:schemaRef ds:uri="http://www.w3.org/XML/1998/namespace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B1F4DD25-C1C2-46B3-AB30-3E0E2E23E3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828</Words>
  <Application>Microsoft Office PowerPoint</Application>
  <PresentationFormat>Custom</PresentationFormat>
  <Paragraphs>78</Paragraphs>
  <Slides>35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Деца приятели 16x9</vt:lpstr>
      <vt:lpstr>ПОРТФОЛИО НА ДЕТСКА  ГРАДИНА „ПЪРВИ ЮНИ“ </vt:lpstr>
      <vt:lpstr>PowerPoint Presentation</vt:lpstr>
      <vt:lpstr>ИСТОРИЯ</vt:lpstr>
      <vt:lpstr>ИСТОРИЯ</vt:lpstr>
      <vt:lpstr>PowerPoint Presentation</vt:lpstr>
      <vt:lpstr>PowerPoint Presentation</vt:lpstr>
      <vt:lpstr>PowerPoint Presentation</vt:lpstr>
      <vt:lpstr>Педагогическият персонал се състои                                           от 23 високо квалифицирани учители</vt:lpstr>
      <vt:lpstr>PowerPoint Presentation</vt:lpstr>
      <vt:lpstr>PowerPoint Presentation</vt:lpstr>
      <vt:lpstr>Визия на детското заведение</vt:lpstr>
      <vt:lpstr>Визия на детското заведение:</vt:lpstr>
      <vt:lpstr>Пътя, по който вървим е очертан                                с Програмна система за развитие                                на ДГ „Първи юни“                                                             за периода 2016-2020 година.</vt:lpstr>
      <vt:lpstr>Повишаване на авторитета и социалния статус на учителя</vt:lpstr>
      <vt:lpstr>PowerPoint Presentation</vt:lpstr>
      <vt:lpstr>Външни квалификационни форми</vt:lpstr>
      <vt:lpstr>Организация и съдържание на педагогическият процес – приоритети </vt:lpstr>
      <vt:lpstr>PowerPoint Presentation</vt:lpstr>
      <vt:lpstr>PowerPoint Presentation</vt:lpstr>
      <vt:lpstr>Музикален салон</vt:lpstr>
      <vt:lpstr>Ресурсен кабинет в централна сграда на ДГ„Първи юни“.</vt:lpstr>
      <vt:lpstr>Битова стая</vt:lpstr>
      <vt:lpstr>Физкултурен салон</vt:lpstr>
      <vt:lpstr>ДГ„ПЪРВИ ЮНИ“, МОЖЕ ДА СЕ ПОХВАЛИ С ИЗГРАДЕНИ  ТРИ ЧИСТО НОВИ ЕКО ПЛОЩАДКИ ЗА ТРИТЕ И СГРАДИ:</vt:lpstr>
      <vt:lpstr>Еко площадка – централна сграда</vt:lpstr>
      <vt:lpstr>Еко-площадка база „Зорница“.</vt:lpstr>
      <vt:lpstr>Еко площадка база Соволяно</vt:lpstr>
      <vt:lpstr>Детска градина „Първи юни“, може да се похвали                                      и с три Еко кобинета.</vt:lpstr>
      <vt:lpstr>Еко кабинет база„Зорница“, централна сграда и база Соволяно</vt:lpstr>
      <vt:lpstr> Тук се възпитават и обучават над 295 деца разделени по възрастов принцип в 13 групи от които 2 яслени групи: едната в Централна сграда, другата в  база „Зорница“</vt:lpstr>
      <vt:lpstr>Организация и съдържание на педагогическият процес – приоритети: - Организиране летен отдих на децата - Обмяна на добри практики</vt:lpstr>
      <vt:lpstr>Организация  и съдържание на педагогическият  процес – приоритети: - Обучението по БДП  е приоритет, при който водеща е ролята на практическите умения, формиращи се главно чрез подражаване, личен опит, целенасочено обучение, упражнения и тренировки </vt:lpstr>
      <vt:lpstr>PowerPoint Presentation</vt:lpstr>
      <vt:lpstr>Нашата водеща теза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2013-07-31T14:55:39Z</dcterms:created>
  <dcterms:modified xsi:type="dcterms:W3CDTF">2019-11-29T13:29:52Z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</Properties>
</file>