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22"/>
  </p:notesMasterIdLst>
  <p:sldIdLst>
    <p:sldId id="256" r:id="rId2"/>
    <p:sldId id="258" r:id="rId3"/>
    <p:sldId id="257" r:id="rId4"/>
    <p:sldId id="265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4" autoAdjust="0"/>
    <p:restoredTop sz="92101" autoAdjust="0"/>
  </p:normalViewPr>
  <p:slideViewPr>
    <p:cSldViewPr>
      <p:cViewPr>
        <p:scale>
          <a:sx n="75" d="100"/>
          <a:sy n="75" d="100"/>
        </p:scale>
        <p:origin x="-129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D7193-34A1-4072-93A3-CCF865DFF6B5}" type="datetimeFigureOut">
              <a:rPr lang="bg-BG" smtClean="0"/>
              <a:t>22.11.2021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5BEFC-940F-4FA2-A46F-6BAFA82E287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77138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5BEFC-940F-4FA2-A46F-6BAFA82E2877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26586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91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9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8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17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23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23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2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79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6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8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7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jpeg"/><Relationship Id="rId4" Type="http://schemas.openxmlformats.org/officeDocument/2006/relationships/image" Target="../media/image3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4.gif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43000" y="365126"/>
            <a:ext cx="7372350" cy="1311274"/>
          </a:xfrm>
        </p:spPr>
        <p:txBody>
          <a:bodyPr>
            <a:normAutofit fontScale="90000"/>
          </a:bodyPr>
          <a:lstStyle/>
          <a:p>
            <a:r>
              <a:rPr lang="bg-BG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ПОРТФОЛИО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                                   </a:t>
            </a:r>
            <a:r>
              <a:rPr lang="bg-BG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 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                       </a:t>
            </a:r>
            <a:r>
              <a:rPr lang="bg-BG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Първа  възрастов</a:t>
            </a:r>
            <a:r>
              <a:rPr lang="bg-BG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bg-BG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43000" y="5649190"/>
            <a:ext cx="6629400" cy="751610"/>
          </a:xfrm>
        </p:spPr>
        <p:txBody>
          <a:bodyPr>
            <a:noAutofit/>
          </a:bodyPr>
          <a:lstStyle/>
          <a:p>
            <a:pPr marL="2400300" lvl="7" indent="0">
              <a:buNone/>
            </a:pPr>
            <a:r>
              <a:rPr lang="bg-BG" sz="2400" b="1" dirty="0" smtClean="0">
                <a:solidFill>
                  <a:srgbClr val="FF0000"/>
                </a:solidFill>
              </a:rPr>
              <a:t>2021 – 2022 година</a:t>
            </a:r>
            <a:endParaRPr lang="bg-BG" sz="24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77290"/>
            <a:ext cx="6248400" cy="3571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419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792162"/>
          </a:xfrm>
        </p:spPr>
        <p:txBody>
          <a:bodyPr>
            <a:normAutofit/>
          </a:bodyPr>
          <a:lstStyle/>
          <a:p>
            <a:r>
              <a:rPr lang="bg-BG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Добре дошли при нас !</a:t>
            </a:r>
            <a:endParaRPr lang="bg-BG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20762"/>
            <a:ext cx="8077200" cy="51054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bg-BG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Девиз на групата :</a:t>
            </a:r>
          </a:p>
          <a:p>
            <a:pPr marL="0" indent="0">
              <a:buNone/>
            </a:pPr>
            <a:r>
              <a:rPr lang="bg-BG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„Уважавай  другите, отстоявай  себе си“.</a:t>
            </a:r>
          </a:p>
          <a:p>
            <a:pPr marL="0" indent="0">
              <a:buNone/>
            </a:pPr>
            <a:r>
              <a:rPr lang="bg-BG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bg-BG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bg-BG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 знам , че мога …. Вярвам , че ще успея… Ще успея , ако наистина го желая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….”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ru-RU" sz="24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О Т О: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група «Мечо Пух» 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весело е всеки ден!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Мечо Пух се радваме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още  от зори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и всички   сме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приятели добри!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fontAlgn="base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895600"/>
            <a:ext cx="3429000" cy="312751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222607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23888" y="152401"/>
            <a:ext cx="7886700" cy="685799"/>
          </a:xfrm>
        </p:spPr>
        <p:txBody>
          <a:bodyPr>
            <a:normAutofit/>
          </a:bodyPr>
          <a:lstStyle/>
          <a:p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bg-BG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ПРАВИЛАТА  В  ГРУПАТА</a:t>
            </a:r>
            <a:endParaRPr lang="bg-BG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idx="1"/>
          </p:nvPr>
        </p:nvSpPr>
        <p:spPr>
          <a:xfrm>
            <a:off x="228600" y="1524000"/>
            <a:ext cx="8458200" cy="4337051"/>
          </a:xfrm>
        </p:spPr>
        <p:txBody>
          <a:bodyPr>
            <a:normAutofit lnSpcReduction="10000"/>
          </a:bodyPr>
          <a:lstStyle/>
          <a:p>
            <a:r>
              <a:rPr lang="bg-BG" b="1" dirty="0" smtClean="0">
                <a:solidFill>
                  <a:srgbClr val="002060"/>
                </a:solidFill>
              </a:rPr>
              <a:t>    1.  </a:t>
            </a:r>
            <a:r>
              <a:rPr lang="bg-BG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Уважавай учителите и                             </a:t>
            </a:r>
            <a:r>
              <a:rPr lang="bg-BG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„</a:t>
            </a:r>
            <a:r>
              <a:rPr lang="bg-BG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 утро“ –кажи леко</a:t>
            </a:r>
          </a:p>
          <a:p>
            <a:r>
              <a:rPr lang="bg-BG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g-BG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другите деца – Основно                                   </a:t>
            </a:r>
            <a:r>
              <a:rPr lang="bg-BG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 главичка кимни</a:t>
            </a:r>
            <a:r>
              <a:rPr lang="bg-BG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bg-BG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g-BG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е то в детската</a:t>
            </a:r>
          </a:p>
          <a:p>
            <a:r>
              <a:rPr lang="bg-BG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ни  градина.                                                      </a:t>
            </a:r>
            <a:r>
              <a:rPr lang="bg-BG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bg-BG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Изпаползвай  вълшебните</a:t>
            </a:r>
          </a:p>
          <a:p>
            <a:r>
              <a:rPr lang="bg-BG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</a:t>
            </a:r>
            <a:r>
              <a:rPr lang="bg-BG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думи :</a:t>
            </a:r>
            <a:r>
              <a:rPr lang="bg-BG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 Моля“, </a:t>
            </a:r>
            <a:r>
              <a:rPr lang="bg-BG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„Извинявай“</a:t>
            </a:r>
          </a:p>
          <a:p>
            <a:r>
              <a:rPr lang="bg-BG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 </a:t>
            </a:r>
            <a:r>
              <a:rPr lang="bg-BG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стаята не викай и </a:t>
            </a:r>
            <a:r>
              <a:rPr lang="bg-BG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bg-BG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„Благодаря“- </a:t>
            </a:r>
            <a:r>
              <a:rPr lang="bg-BG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 вършат чудеса!</a:t>
            </a:r>
          </a:p>
          <a:p>
            <a:r>
              <a:rPr lang="bg-BG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bg-BG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тичай – тихо думите</a:t>
            </a:r>
          </a:p>
          <a:p>
            <a:r>
              <a:rPr lang="bg-BG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изричай!                                                              </a:t>
            </a:r>
            <a:r>
              <a:rPr lang="bg-BG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bg-BG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 тръгвай без довиждане да</a:t>
            </a:r>
          </a:p>
          <a:p>
            <a:r>
              <a:rPr lang="bg-BG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</a:t>
            </a:r>
            <a:r>
              <a:rPr lang="bg-BG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кажеш, че си пораснало човече-</a:t>
            </a:r>
          </a:p>
          <a:p>
            <a:r>
              <a:rPr lang="bg-BG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3.  </a:t>
            </a:r>
            <a:r>
              <a:rPr lang="bg-BG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масата  културно </a:t>
            </a:r>
            <a:r>
              <a:rPr lang="bg-BG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bg-BG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трябва вече да показваш !</a:t>
            </a:r>
          </a:p>
          <a:p>
            <a:r>
              <a:rPr lang="bg-BG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bg-BG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 храним и изправени</a:t>
            </a:r>
          </a:p>
          <a:p>
            <a:r>
              <a:rPr lang="bg-BG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bg-BG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седим на столчетата.</a:t>
            </a:r>
            <a:r>
              <a:rPr lang="bg-BG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7.  </a:t>
            </a:r>
            <a:r>
              <a:rPr lang="bg-BG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спалнята пази  тишина,</a:t>
            </a:r>
          </a:p>
          <a:p>
            <a:r>
              <a:rPr lang="bg-BG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</a:t>
            </a:r>
            <a:r>
              <a:rPr lang="bg-BG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 не ти се спи и на другите</a:t>
            </a:r>
          </a:p>
          <a:p>
            <a:r>
              <a:rPr lang="bg-BG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</a:t>
            </a:r>
            <a:r>
              <a:rPr lang="bg-BG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деца ти не пречи !</a:t>
            </a:r>
            <a:endParaRPr lang="bg-BG" b="1" dirty="0">
              <a:solidFill>
                <a:srgbClr val="0070C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350" y="381000"/>
            <a:ext cx="22479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5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1"/>
            <a:ext cx="7886700" cy="609600"/>
          </a:xfrm>
        </p:spPr>
        <p:txBody>
          <a:bodyPr>
            <a:normAutofit/>
          </a:bodyPr>
          <a:lstStyle/>
          <a:p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bg-BG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Добре  дошли при нас !</a:t>
            </a:r>
            <a:endParaRPr lang="bg-BG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914400"/>
            <a:ext cx="8382000" cy="5791200"/>
          </a:xfrm>
        </p:spPr>
        <p:txBody>
          <a:bodyPr>
            <a:normAutofit lnSpcReduction="10000"/>
          </a:bodyPr>
          <a:lstStyle/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bg-BG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Здравейте  мили  деца  и  родители  на  групата!</a:t>
            </a:r>
          </a:p>
          <a:p>
            <a:r>
              <a:rPr lang="bg-BG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Добре  дошли  в 1 –ва  група „Мечо Пух“ !</a:t>
            </a:r>
          </a:p>
          <a:p>
            <a:pPr>
              <a:lnSpc>
                <a:spcPct val="160000"/>
              </a:lnSpc>
            </a:pPr>
            <a:r>
              <a:rPr lang="bg-BG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За  учебната година 2021 -2022 , за нашите  възпитаници  сме си поставели </a:t>
            </a:r>
            <a:r>
              <a:rPr lang="bg-BG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следните Цели </a:t>
            </a:r>
            <a:r>
              <a:rPr lang="bg-BG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bg-BG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g-BG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 създадем  един  пълноценен  детски  свят ,  който  пълноценно да  удовлетвори  детските  потребности на всяко едно дете  от  Общуване, за  повишаване на Самочуствието му и всяко дете да намери  своето  място в  детското  общество;</a:t>
            </a:r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Оптимално  развитие на  познавателните  потребности и  развитие на  творческите  възможности на децата;</a:t>
            </a:r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g-BG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на детската самостоятелност и творческа активност;</a:t>
            </a:r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g-BG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да реализираме тези цели, разчитаме и на родителите, защото те са нашите партньори във възпитанието на децата.</a:t>
            </a:r>
            <a:endParaRPr lang="bg-BG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61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81001"/>
            <a:ext cx="7886700" cy="457199"/>
          </a:xfrm>
        </p:spPr>
        <p:txBody>
          <a:bodyPr>
            <a:normAutofit/>
          </a:bodyPr>
          <a:lstStyle/>
          <a:p>
            <a:r>
              <a:rPr lang="bg-BG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Добре  </a:t>
            </a:r>
            <a:r>
              <a:rPr lang="bg-BG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дошли при нас !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990600"/>
            <a:ext cx="7886700" cy="50990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bg-BG" dirty="0" smtClean="0"/>
              <a:t>         </a:t>
            </a:r>
            <a:r>
              <a:rPr lang="bg-BG" b="1" dirty="0" smtClean="0">
                <a:solidFill>
                  <a:srgbClr val="002060"/>
                </a:solidFill>
              </a:rPr>
              <a:t>Нашите-Ваши  мечета Пухчета, започват  бавно да навлизат  във света, които ги  заобикаля, да  учат нови игри с новите си другари от групата.</a:t>
            </a:r>
          </a:p>
          <a:p>
            <a:pPr>
              <a:lnSpc>
                <a:spcPct val="150000"/>
              </a:lnSpc>
            </a:pP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smtClean="0">
                <a:solidFill>
                  <a:srgbClr val="002060"/>
                </a:solidFill>
              </a:rPr>
              <a:t>   Обучението на децата от група „Мечо Пух“ се провежда по програмна система  „Чуден свят“ от издателство „Просвета“, под редакцията на </a:t>
            </a:r>
            <a:r>
              <a:rPr lang="bg-BG" b="1" u="sng" dirty="0" smtClean="0">
                <a:solidFill>
                  <a:srgbClr val="002060"/>
                </a:solidFill>
              </a:rPr>
              <a:t>авторски колектив</a:t>
            </a:r>
            <a:r>
              <a:rPr lang="en-US" b="1" u="sng" dirty="0" smtClean="0">
                <a:solidFill>
                  <a:srgbClr val="002060"/>
                </a:solidFill>
              </a:rPr>
              <a:t> </a:t>
            </a:r>
            <a:r>
              <a:rPr lang="bg-BG" b="1" u="sng" dirty="0" smtClean="0">
                <a:solidFill>
                  <a:srgbClr val="002060"/>
                </a:solidFill>
              </a:rPr>
              <a:t> на книжките</a:t>
            </a:r>
            <a:r>
              <a:rPr lang="bg-BG" b="1" dirty="0" smtClean="0">
                <a:solidFill>
                  <a:srgbClr val="002060"/>
                </a:solidFill>
              </a:rPr>
              <a:t> за децата от 1-ва група – 3-4 годишни:</a:t>
            </a:r>
          </a:p>
          <a:p>
            <a:pPr>
              <a:lnSpc>
                <a:spcPct val="150000"/>
              </a:lnSpc>
            </a:pPr>
            <a:r>
              <a:rPr lang="bg-BG" b="1" dirty="0">
                <a:solidFill>
                  <a:srgbClr val="002060"/>
                </a:solidFill>
              </a:rPr>
              <a:t>  </a:t>
            </a:r>
            <a:r>
              <a:rPr lang="bg-BG" b="1" dirty="0" smtClean="0">
                <a:solidFill>
                  <a:srgbClr val="002060"/>
                </a:solidFill>
              </a:rPr>
              <a:t>  - </a:t>
            </a:r>
            <a:r>
              <a:rPr lang="en-US" b="1" dirty="0" smtClean="0">
                <a:solidFill>
                  <a:srgbClr val="002060"/>
                </a:solidFill>
              </a:rPr>
              <a:t>(</a:t>
            </a:r>
            <a:r>
              <a:rPr lang="bg-BG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Ангелов, П. Вълчева, С. Витанова, Г. Георгиева, Л. Зафирова,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Л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Ангелова, Г.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Михайлова-Недкова,А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Георгиев, Е. Караминкова-Кабакова,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Л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Витанов, А. Колева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bg-BG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074497"/>
            <a:ext cx="3219450" cy="280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6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04801"/>
            <a:ext cx="7886700" cy="533399"/>
          </a:xfrm>
        </p:spPr>
        <p:txBody>
          <a:bodyPr>
            <a:normAutofit/>
          </a:bodyPr>
          <a:lstStyle/>
          <a:p>
            <a:r>
              <a:rPr lang="bg-BG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Добре  </a:t>
            </a:r>
            <a:r>
              <a:rPr lang="bg-BG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дошли при нас !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3682" y="838200"/>
            <a:ext cx="7886700" cy="50292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bg-BG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Ние –екипът на групата  сме убедени ,  че всяко дете е уникално и  нашите  усилия са насочени да развиваме силните  му страни .</a:t>
            </a:r>
          </a:p>
          <a:p>
            <a:pPr>
              <a:lnSpc>
                <a:spcPct val="150000"/>
              </a:lnSpc>
            </a:pPr>
            <a:r>
              <a:rPr lang="bg-BG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УВАЖАВАМЕ  уникалността и потенциала на всяко дете от нашата група.</a:t>
            </a:r>
          </a:p>
          <a:p>
            <a:pPr>
              <a:lnSpc>
                <a:spcPct val="150000"/>
              </a:lnSpc>
            </a:pPr>
            <a:r>
              <a:rPr lang="bg-BG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bg-BG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Саздали сме социална група в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Facebook</a:t>
            </a:r>
            <a:r>
              <a:rPr lang="bg-BG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 която запознаваме </a:t>
            </a:r>
            <a:r>
              <a:rPr lang="bg-BG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родителите с  обучението , възпитанието и  социализацията, която се извършва в групата.  Запознаваме ги с резултатите и успехите, които показват техните деца.</a:t>
            </a:r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953000"/>
            <a:ext cx="4038600" cy="163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28601"/>
            <a:ext cx="7886700" cy="609599"/>
          </a:xfrm>
        </p:spPr>
        <p:txBody>
          <a:bodyPr>
            <a:normAutofit/>
          </a:bodyPr>
          <a:lstStyle/>
          <a:p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bg-BG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Първи  ден в групата  </a:t>
            </a:r>
            <a:endParaRPr lang="bg-BG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990600"/>
            <a:ext cx="7886700" cy="5099051"/>
          </a:xfrm>
        </p:spPr>
        <p:txBody>
          <a:bodyPr/>
          <a:lstStyle/>
          <a:p>
            <a:r>
              <a:rPr lang="bg-BG" dirty="0" smtClean="0"/>
              <a:t> 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g-BG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Първи  вълнения:  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bg-BG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Плахи  очички: </a:t>
            </a:r>
          </a:p>
          <a:p>
            <a:r>
              <a:rPr lang="bg-BG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Малко  сълзички:</a:t>
            </a:r>
            <a:r>
              <a:rPr lang="bg-BG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</a:p>
          <a:p>
            <a:endPara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28800"/>
            <a:ext cx="7315200" cy="487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577" y="201307"/>
            <a:ext cx="2032023" cy="177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7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"/>
            <a:ext cx="7886700" cy="533399"/>
          </a:xfrm>
        </p:spPr>
        <p:txBody>
          <a:bodyPr>
            <a:normAutofit/>
          </a:bodyPr>
          <a:lstStyle/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bg-BG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Първа  есен  в детската  градина :</a:t>
            </a:r>
            <a:endParaRPr lang="bg-BG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838200"/>
            <a:ext cx="8291512" cy="5867400"/>
          </a:xfrm>
        </p:spPr>
        <p:txBody>
          <a:bodyPr>
            <a:normAutofit fontScale="55000" lnSpcReduction="2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bg-BG" sz="3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Учим  правилата</a:t>
            </a:r>
          </a:p>
          <a:p>
            <a:r>
              <a:rPr lang="bg-BG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да пресичаме  </a:t>
            </a:r>
          </a:p>
          <a:p>
            <a:r>
              <a:rPr lang="bg-BG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улицата .  </a:t>
            </a:r>
          </a:p>
          <a:p>
            <a:r>
              <a:rPr lang="bg-BG" b="1" dirty="0" smtClean="0">
                <a:solidFill>
                  <a:srgbClr val="002060"/>
                </a:solidFill>
              </a:rPr>
              <a:t>                                                                        </a:t>
            </a:r>
          </a:p>
          <a:p>
            <a:endParaRPr lang="bg-BG" b="1" dirty="0">
              <a:solidFill>
                <a:srgbClr val="002060"/>
              </a:solidFill>
            </a:endParaRPr>
          </a:p>
          <a:p>
            <a:endParaRPr lang="bg-BG" b="1" dirty="0" smtClean="0">
              <a:solidFill>
                <a:srgbClr val="002060"/>
              </a:solidFill>
            </a:endParaRPr>
          </a:p>
          <a:p>
            <a:endParaRPr lang="bg-BG" b="1" dirty="0">
              <a:solidFill>
                <a:srgbClr val="002060"/>
              </a:solidFill>
            </a:endParaRPr>
          </a:p>
          <a:p>
            <a:endParaRPr lang="bg-BG" b="1" dirty="0" smtClean="0">
              <a:solidFill>
                <a:srgbClr val="002060"/>
              </a:solidFill>
            </a:endParaRPr>
          </a:p>
          <a:p>
            <a:endParaRPr lang="bg-BG" b="1" dirty="0" smtClean="0">
              <a:solidFill>
                <a:srgbClr val="002060"/>
              </a:solidFill>
            </a:endParaRPr>
          </a:p>
          <a:p>
            <a:endParaRPr lang="bg-BG" b="1" dirty="0">
              <a:solidFill>
                <a:srgbClr val="002060"/>
              </a:solidFill>
            </a:endParaRPr>
          </a:p>
          <a:p>
            <a:endParaRPr lang="bg-BG" b="1" dirty="0" smtClean="0">
              <a:solidFill>
                <a:srgbClr val="002060"/>
              </a:solidFill>
            </a:endParaRPr>
          </a:p>
          <a:p>
            <a:endParaRPr lang="bg-BG" b="1" dirty="0">
              <a:solidFill>
                <a:srgbClr val="002060"/>
              </a:solidFill>
            </a:endParaRPr>
          </a:p>
          <a:p>
            <a:r>
              <a:rPr lang="bg-BG" b="1" dirty="0" smtClean="0">
                <a:solidFill>
                  <a:srgbClr val="002060"/>
                </a:solidFill>
              </a:rPr>
              <a:t>                                                                                               </a:t>
            </a:r>
          </a:p>
          <a:p>
            <a:r>
              <a:rPr lang="bg-BG" b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   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bg-BG" b="1" dirty="0" smtClean="0">
                <a:solidFill>
                  <a:srgbClr val="002060"/>
                </a:solidFill>
              </a:rPr>
              <a:t>   </a:t>
            </a:r>
            <a:r>
              <a:rPr lang="bg-BG" sz="3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Ето  малките  ръчички на нашите</a:t>
            </a:r>
          </a:p>
          <a:p>
            <a:r>
              <a:rPr lang="bg-BG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принцове  и  принцеси  и    новата мода в  </a:t>
            </a:r>
          </a:p>
          <a:p>
            <a:r>
              <a:rPr lang="bg-BG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групата.</a:t>
            </a:r>
          </a:p>
          <a:p>
            <a:endParaRPr lang="bg-BG" b="1" dirty="0" smtClean="0">
              <a:solidFill>
                <a:srgbClr val="0070C0"/>
              </a:solidFill>
            </a:endParaRPr>
          </a:p>
          <a:p>
            <a:endParaRPr lang="bg-BG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bg-BG" b="1" dirty="0">
                <a:solidFill>
                  <a:srgbClr val="002060"/>
                </a:solidFill>
              </a:rPr>
              <a:t> </a:t>
            </a:r>
            <a:endParaRPr lang="bg-BG" b="1" dirty="0" smtClean="0">
              <a:solidFill>
                <a:srgbClr val="002060"/>
              </a:solidFill>
            </a:endParaRPr>
          </a:p>
          <a:p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smtClean="0">
                <a:solidFill>
                  <a:srgbClr val="002060"/>
                </a:solidFill>
              </a:rPr>
              <a:t>                                      </a:t>
            </a:r>
          </a:p>
          <a:p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smtClean="0">
                <a:solidFill>
                  <a:srgbClr val="002060"/>
                </a:solidFill>
              </a:rPr>
              <a:t>  </a:t>
            </a:r>
          </a:p>
          <a:p>
            <a:r>
              <a:rPr lang="bg-BG" dirty="0"/>
              <a:t> </a:t>
            </a:r>
            <a:r>
              <a:rPr lang="bg-BG" dirty="0" smtClean="0"/>
              <a:t>   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0" y="1981200"/>
            <a:ext cx="3048000" cy="297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544" y="892712"/>
            <a:ext cx="2528888" cy="2574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44" y="4697193"/>
            <a:ext cx="3613047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92" y="4481342"/>
            <a:ext cx="1998559" cy="226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753" y="152401"/>
            <a:ext cx="7886700" cy="457200"/>
          </a:xfrm>
        </p:spPr>
        <p:txBody>
          <a:bodyPr>
            <a:normAutofit/>
          </a:bodyPr>
          <a:lstStyle/>
          <a:p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bg-BG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Весели  игри  и  занимания :</a:t>
            </a:r>
            <a:endParaRPr lang="bg-BG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09601"/>
            <a:ext cx="8534400" cy="6019798"/>
          </a:xfrm>
        </p:spPr>
        <p:txBody>
          <a:bodyPr>
            <a:normAutofit/>
          </a:bodyPr>
          <a:lstStyle/>
          <a:p>
            <a:r>
              <a:rPr lang="bg-BG" dirty="0" smtClean="0"/>
              <a:t>      </a:t>
            </a:r>
            <a:r>
              <a:rPr lang="bg-BG" b="1" dirty="0" smtClean="0">
                <a:solidFill>
                  <a:srgbClr val="0070C0"/>
                </a:solidFill>
              </a:rPr>
              <a:t>Весели   игри                                                   Първата  ни </a:t>
            </a:r>
          </a:p>
          <a:p>
            <a:r>
              <a:rPr lang="bg-BG" b="1" dirty="0">
                <a:solidFill>
                  <a:srgbClr val="0070C0"/>
                </a:solidFill>
              </a:rPr>
              <a:t> </a:t>
            </a:r>
            <a:r>
              <a:rPr lang="bg-BG" b="1" dirty="0" smtClean="0">
                <a:solidFill>
                  <a:srgbClr val="0070C0"/>
                </a:solidFill>
              </a:rPr>
              <a:t>                                                                  колективна  апликация и</a:t>
            </a:r>
          </a:p>
          <a:p>
            <a:r>
              <a:rPr lang="bg-BG" b="1" dirty="0">
                <a:solidFill>
                  <a:srgbClr val="0070C0"/>
                </a:solidFill>
              </a:rPr>
              <a:t> </a:t>
            </a:r>
            <a:r>
              <a:rPr lang="bg-BG" b="1" dirty="0" smtClean="0">
                <a:solidFill>
                  <a:srgbClr val="0070C0"/>
                </a:solidFill>
              </a:rPr>
              <a:t>                                                                     шарени  килимчета.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bg-BG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bg-BG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bg-BG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bg-BG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bg-BG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bg-BG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bg-BG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bg-BG" dirty="0"/>
          </a:p>
          <a:p>
            <a:r>
              <a:rPr lang="bg-BG" dirty="0" smtClean="0"/>
              <a:t>                                             </a:t>
            </a:r>
          </a:p>
          <a:p>
            <a:r>
              <a:rPr lang="bg-BG" dirty="0"/>
              <a:t> </a:t>
            </a:r>
            <a:r>
              <a:rPr lang="bg-BG" dirty="0" smtClean="0"/>
              <a:t> </a:t>
            </a:r>
          </a:p>
          <a:p>
            <a:endParaRPr lang="bg-BG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28" y="1885950"/>
            <a:ext cx="3733800" cy="2895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892" y="1734353"/>
            <a:ext cx="3733800" cy="2705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892" y="4386406"/>
            <a:ext cx="3729111" cy="24431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79" y="4439453"/>
            <a:ext cx="1158242" cy="207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7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6539"/>
            <a:ext cx="7886700" cy="533399"/>
          </a:xfrm>
        </p:spPr>
        <p:txBody>
          <a:bodyPr>
            <a:normAutofit/>
          </a:bodyPr>
          <a:lstStyle/>
          <a:p>
            <a:r>
              <a:rPr lang="bg-BG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bg-BG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Игри  и  занимания  в  детската  градина :</a:t>
            </a:r>
            <a:endParaRPr lang="bg-BG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609600"/>
            <a:ext cx="8534400" cy="5943600"/>
          </a:xfrm>
        </p:spPr>
        <p:txBody>
          <a:bodyPr>
            <a:normAutofit/>
          </a:bodyPr>
          <a:lstStyle/>
          <a:p>
            <a:r>
              <a:rPr lang="bg-BG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bg-BG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 игри  учим:</a:t>
            </a:r>
          </a:p>
          <a:p>
            <a:r>
              <a:rPr lang="bg-BG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bg-BG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bg-BG" sz="2000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g-BG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</a:t>
            </a:r>
            <a:r>
              <a:rPr lang="bg-BG" sz="2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bg-BG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</a:t>
            </a:r>
            <a:r>
              <a:rPr lang="bg-BG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те;</a:t>
            </a:r>
          </a:p>
          <a:p>
            <a:r>
              <a:rPr lang="bg-BG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bg-BG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bg-BG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плодовете</a:t>
            </a:r>
            <a:r>
              <a:rPr lang="bg-BG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bg-BG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зеленчуците;</a:t>
            </a:r>
            <a:r>
              <a:rPr lang="bg-BG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bg-BG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bg-BG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</a:t>
            </a:r>
            <a:r>
              <a:rPr lang="bg-BG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 </a:t>
            </a:r>
            <a:r>
              <a:rPr lang="bg-BG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b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интересни</a:t>
            </a:r>
            <a:r>
              <a:rPr lang="bg-BG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неща</a:t>
            </a:r>
            <a:r>
              <a:rPr lang="bg-BG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!!!</a:t>
            </a:r>
            <a:endParaRPr lang="bg-BG" sz="24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124200"/>
            <a:ext cx="2350056" cy="3276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995" y="2344909"/>
            <a:ext cx="2291510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044" y="759949"/>
            <a:ext cx="2270398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196" y="4264856"/>
            <a:ext cx="2016904" cy="2082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1330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457201"/>
            <a:ext cx="7886700" cy="533399"/>
          </a:xfrm>
        </p:spPr>
        <p:txBody>
          <a:bodyPr>
            <a:normAutofit fontScale="90000"/>
          </a:bodyPr>
          <a:lstStyle/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bg-BG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Планирани  инициативи с родителите за 2021/22 година:</a:t>
            </a:r>
            <a:endParaRPr lang="bg-BG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143000"/>
            <a:ext cx="7886700" cy="4946651"/>
          </a:xfrm>
        </p:spPr>
        <p:txBody>
          <a:bodyPr>
            <a:normAutofit/>
          </a:bodyPr>
          <a:lstStyle/>
          <a:p>
            <a:r>
              <a:rPr lang="bg-BG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bg-BG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Отбелязване   деня на Християнското  семейство  -  21.11.2021г.</a:t>
            </a:r>
          </a:p>
          <a:p>
            <a:r>
              <a:rPr lang="bg-BG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със  снимки  изпратени ни от родителите :</a:t>
            </a:r>
            <a:endParaRPr lang="bg-BG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op\Desktop\259242165_2411721575624391_767648523247165833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7492218" cy="43434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249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71600" y="134203"/>
            <a:ext cx="6248400" cy="685800"/>
          </a:xfrm>
        </p:spPr>
        <p:txBody>
          <a:bodyPr>
            <a:normAutofit/>
          </a:bodyPr>
          <a:lstStyle/>
          <a:p>
            <a:r>
              <a:rPr lang="bg-BG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Екипа на групата: </a:t>
            </a:r>
            <a:endParaRPr lang="bg-BG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71600" y="685800"/>
            <a:ext cx="6925386" cy="685800"/>
          </a:xfrm>
        </p:spPr>
        <p:txBody>
          <a:bodyPr>
            <a:noAutofit/>
          </a:bodyPr>
          <a:lstStyle/>
          <a:p>
            <a:r>
              <a:rPr lang="bg-BG" sz="2000" b="1" dirty="0" smtClean="0">
                <a:solidFill>
                  <a:srgbClr val="0070C0"/>
                </a:solidFill>
              </a:rPr>
              <a:t> Ст.учители-</a:t>
            </a:r>
            <a:r>
              <a:rPr lang="bg-BG" sz="2000" dirty="0" smtClean="0"/>
              <a:t> </a:t>
            </a:r>
            <a:r>
              <a:rPr lang="bg-BG" sz="2000" b="1" dirty="0" smtClean="0">
                <a:solidFill>
                  <a:srgbClr val="0070C0"/>
                </a:solidFill>
              </a:rPr>
              <a:t>Теодора Янчева и  Екатерина Иванова</a:t>
            </a:r>
          </a:p>
          <a:p>
            <a:r>
              <a:rPr lang="bg-BG" sz="2000" b="1" dirty="0" smtClean="0">
                <a:solidFill>
                  <a:srgbClr val="0070C0"/>
                </a:solidFill>
              </a:rPr>
              <a:t>Пом.възпитател- Венетка Атанасова</a:t>
            </a:r>
          </a:p>
          <a:p>
            <a:endParaRPr lang="bg-BG" sz="2000" dirty="0"/>
          </a:p>
          <a:p>
            <a:r>
              <a:rPr lang="bg-BG" sz="2000" dirty="0" smtClean="0"/>
              <a:t>Помощник възпитател</a:t>
            </a:r>
            <a:endParaRPr lang="bg-BG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71" y="1447800"/>
            <a:ext cx="8325729" cy="4914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" y="4114800"/>
            <a:ext cx="1158242" cy="207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0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81001"/>
            <a:ext cx="7886700" cy="609599"/>
          </a:xfrm>
        </p:spPr>
        <p:txBody>
          <a:bodyPr>
            <a:normAutofit fontScale="90000"/>
          </a:bodyPr>
          <a:lstStyle/>
          <a:p>
            <a:r>
              <a:rPr lang="bg-BG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Планирани  </a:t>
            </a:r>
            <a:r>
              <a:rPr lang="bg-BG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инициативи с родителите за </a:t>
            </a:r>
            <a:r>
              <a:rPr lang="bg-BG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2021/22 </a:t>
            </a:r>
            <a:r>
              <a:rPr lang="bg-BG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година: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990600"/>
            <a:ext cx="7886700" cy="5257800"/>
          </a:xfrm>
        </p:spPr>
        <p:txBody>
          <a:bodyPr/>
          <a:lstStyle/>
          <a:p>
            <a:pPr marL="285750" indent="-285750">
              <a:buFont typeface="Wingdings" pitchFamily="2" charset="2"/>
              <a:buChar char="Ø"/>
            </a:pPr>
            <a:r>
              <a:rPr lang="bg-BG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Организиране на Коледна  работилничка и  посрещане на Дядо Коледа в групата, за да раздаде подаръци на послушните деца;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g-BG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Изработване на фотоалбум –“Зимни фантазии“;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g-BG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Изработване на мартенички с родителите;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g-BG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Провеждане на „Сирни заговезни“, замесване на питка и провеждане на ритуала;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g-BG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„Ден на гората“-да посадим цветен храст пред групата, боядисване на яйца с бабите;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g-BG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Спортен ден с участие на родителите.</a:t>
            </a:r>
          </a:p>
          <a:p>
            <a:pPr marL="285750" indent="-285750">
              <a:buFont typeface="Wingdings" pitchFamily="2" charset="2"/>
              <a:buChar char="Ø"/>
            </a:pPr>
            <a:endParaRPr lang="bg-BG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g-BG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113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2727" y="1933111"/>
            <a:ext cx="3652732" cy="677592"/>
          </a:xfrm>
          <a:solidFill>
            <a:schemeClr val="bg2"/>
          </a:solidFill>
          <a:ln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bg-BG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 сме ние !</a:t>
            </a:r>
            <a:endParaRPr lang="bg-BG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70" y="2446354"/>
            <a:ext cx="2590800" cy="2152934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4" y="185110"/>
            <a:ext cx="2819400" cy="2735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09" y="2742538"/>
            <a:ext cx="2724150" cy="23053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040" y="-64658"/>
            <a:ext cx="2550994" cy="2696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473043"/>
            <a:ext cx="2743200" cy="24981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048" y="-175488"/>
            <a:ext cx="2696287" cy="21816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884" y="4477592"/>
            <a:ext cx="3064209" cy="24392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523302"/>
            <a:ext cx="2656549" cy="2374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22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0101" y="2552700"/>
            <a:ext cx="3888598" cy="685800"/>
          </a:xfrm>
          <a:ln>
            <a:solidFill>
              <a:schemeClr val="bg1">
                <a:lumMod val="9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bg-BG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 сме ние !</a:t>
            </a:r>
            <a:endParaRPr lang="bg-BG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457700"/>
            <a:ext cx="2438400" cy="2400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72" y="137046"/>
            <a:ext cx="2737443" cy="2362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-36394"/>
            <a:ext cx="2667000" cy="2362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31" y="2363338"/>
            <a:ext cx="2743200" cy="25913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321" y="2552700"/>
            <a:ext cx="2776322" cy="22092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304800"/>
            <a:ext cx="2831165" cy="22299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hop\Desktop\253159299_902665427027925_7877464555308418063_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4114800"/>
            <a:ext cx="3390900" cy="2895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687781"/>
            <a:ext cx="3657600" cy="817419"/>
          </a:xfrm>
          <a:ln>
            <a:solidFill>
              <a:schemeClr val="bg1">
                <a:lumMod val="7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bg-BG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Това </a:t>
            </a:r>
            <a:r>
              <a:rPr lang="bg-BG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 ние !</a:t>
            </a:r>
            <a:endParaRPr lang="bg-BG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hop\Desktop\collection-pooh-cliparts-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254" y="3512127"/>
            <a:ext cx="27241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op\Desktop\253785382_902665640361237_8344498133173678873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6" y="325582"/>
            <a:ext cx="403860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op\Desktop\245531867_886954325265702_8595839131561567478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217" y="311150"/>
            <a:ext cx="3292187" cy="2584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hop\Desktop\244335112_2372830456180170_4541262659838813146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505200"/>
            <a:ext cx="4457700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39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bg-BG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 сме ние </a:t>
            </a:r>
            <a:r>
              <a:rPr lang="bg-BG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малките мечета.</a:t>
            </a:r>
            <a:br>
              <a:rPr lang="bg-BG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Децата от ДГ „Първи юни“град Кюстендил</a:t>
            </a:r>
            <a:endParaRPr lang="bg-BG" sz="31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3886200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3352800"/>
            <a:ext cx="3962400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4102290"/>
            <a:ext cx="3124200" cy="274320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7120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162800" cy="715962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bg-BG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Дневен режим – организация на деня</a:t>
            </a:r>
            <a:endParaRPr lang="bg-BG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494927"/>
              </p:ext>
            </p:extLst>
          </p:nvPr>
        </p:nvGraphicFramePr>
        <p:xfrm>
          <a:off x="914400" y="1183871"/>
          <a:ext cx="4953000" cy="539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0"/>
                <a:gridCol w="1752600"/>
              </a:tblGrid>
              <a:tr h="247851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Прием</a:t>
                      </a:r>
                      <a:r>
                        <a:rPr lang="bg-BG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децата, дейности по интереси</a:t>
                      </a:r>
                      <a:endParaRPr lang="bg-BG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6.30</a:t>
                      </a:r>
                      <a:r>
                        <a:rPr lang="bg-BG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8.40 часа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7851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Утринно  раздвижване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8.40 – 8.50 часа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7851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за закуска и закуска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8.50 -9.20 часа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7851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Тоалет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9.20 .9.30 часа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7851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Педагогическа ситуация</a:t>
                      </a:r>
                      <a:endParaRPr lang="bg-BG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9.30 -9.45 часа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7851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Тоалет,подвижни игри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9.45 -10.00 часа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7851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Педагогическа  ситуация</a:t>
                      </a:r>
                      <a:endParaRPr lang="bg-BG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10.00 -10.15 часа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7851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Закуска  - плод 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10.15</a:t>
                      </a:r>
                      <a:r>
                        <a:rPr lang="bg-BG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10.30 часа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7851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Допълнителна дейност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10.30 -10.45 часа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7851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Тоалет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10.45 -11.00 часа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7851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Игри и дейности по интереси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11.00 – 11.50 часа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7851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 за  обяд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11.50 – 12.00 часа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7851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Обяд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12.00 – 12.30часа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7851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Тоалет.  Подготовка  за  сън.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12.30 – 13.00 часа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7851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Сън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13.00 – 15.30 часа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7851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Обслужваща дейност,</a:t>
                      </a:r>
                      <a:r>
                        <a:rPr lang="bg-BG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радвижване/</a:t>
                      </a:r>
                    </a:p>
                    <a:p>
                      <a:r>
                        <a:rPr lang="bg-BG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Педагогическа  ситуация</a:t>
                      </a:r>
                      <a:endParaRPr lang="bg-BG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15.30 -15.50 часа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7851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Допълнителна ситуация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15.50 -16.00 часа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7851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Следобедна</a:t>
                      </a:r>
                      <a:r>
                        <a:rPr lang="bg-BG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закуска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16.00 -16.15 часа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1707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Игри на открито. Изпращане на  децата.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16.15 -18.30 часа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hop\Desktop\изтеглен фай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200"/>
            <a:ext cx="279082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90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bg-BG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С Е Д М И Ч Н А   П Р О Г Р А М А</a:t>
            </a:r>
            <a:endParaRPr lang="bg-BG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364163"/>
          </a:xfrm>
        </p:spPr>
        <p:txBody>
          <a:bodyPr/>
          <a:lstStyle/>
          <a:p>
            <a:pPr marL="0" indent="0">
              <a:buNone/>
            </a:pPr>
            <a:r>
              <a:rPr lang="bg-BG" dirty="0" smtClean="0"/>
              <a:t>    </a:t>
            </a:r>
            <a:r>
              <a:rPr lang="bg-BG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Седмично разпределение на ситуациите в 1-ва група</a:t>
            </a:r>
          </a:p>
          <a:p>
            <a:pPr marL="0" indent="0">
              <a:buNone/>
            </a:pPr>
            <a:r>
              <a:rPr lang="bg-BG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„Мечо Пух“ – 2021- 2022 година</a:t>
            </a:r>
          </a:p>
          <a:p>
            <a:pPr marL="0" indent="0">
              <a:buNone/>
            </a:pPr>
            <a:r>
              <a:rPr lang="bg-BG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152868"/>
              </p:ext>
            </p:extLst>
          </p:nvPr>
        </p:nvGraphicFramePr>
        <p:xfrm>
          <a:off x="914400" y="2133600"/>
          <a:ext cx="7239000" cy="3429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655320">
                <a:tc>
                  <a:txBody>
                    <a:bodyPr/>
                    <a:lstStyle/>
                    <a:p>
                      <a:r>
                        <a:rPr lang="bg-BG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Понеделник</a:t>
                      </a:r>
                      <a:endParaRPr lang="bg-B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bg-BG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Вторник</a:t>
                      </a:r>
                      <a:endParaRPr lang="bg-BG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bg-BG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Сряда</a:t>
                      </a:r>
                      <a:endParaRPr lang="bg-BG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bg-BG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Четвъртък</a:t>
                      </a:r>
                      <a:endParaRPr lang="bg-BG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bg-BG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Петък</a:t>
                      </a:r>
                      <a:endParaRPr lang="bg-BG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CFF33"/>
                    </a:solidFill>
                  </a:tcPr>
                </a:tc>
              </a:tr>
              <a:tr h="655320">
                <a:tc>
                  <a:txBody>
                    <a:bodyPr/>
                    <a:lstStyle/>
                    <a:p>
                      <a:r>
                        <a:rPr lang="bg-BG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Околен  свят</a:t>
                      </a:r>
                      <a:endParaRPr lang="bg-BG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Български език и литература</a:t>
                      </a:r>
                      <a:endParaRPr lang="bg-BG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bg-BG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Български език и литература</a:t>
                      </a:r>
                      <a:endParaRPr lang="bg-BG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Конструктивни технологии</a:t>
                      </a:r>
                      <a:endParaRPr lang="bg-BG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55320">
                <a:tc>
                  <a:txBody>
                    <a:bodyPr/>
                    <a:lstStyle/>
                    <a:p>
                      <a:r>
                        <a:rPr lang="bg-BG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Музика</a:t>
                      </a:r>
                      <a:endParaRPr lang="bg-BG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 култура</a:t>
                      </a:r>
                      <a:endParaRPr lang="bg-BG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Музика</a:t>
                      </a:r>
                      <a:endParaRPr lang="bg-BG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Изобразително изкуство</a:t>
                      </a:r>
                      <a:endParaRPr lang="bg-BG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 култура</a:t>
                      </a:r>
                      <a:endParaRPr lang="bg-BG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55320">
                <a:tc>
                  <a:txBody>
                    <a:bodyPr/>
                    <a:lstStyle/>
                    <a:p>
                      <a:endParaRPr lang="bg-BG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bg-BG" sz="1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След  обяд:</a:t>
                      </a:r>
                      <a:endParaRPr lang="bg-BG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bg-BG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bg-BG" sz="1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След  обяд:</a:t>
                      </a:r>
                      <a:endParaRPr lang="bg-BG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bg-BG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След  обяд:</a:t>
                      </a:r>
                    </a:p>
                    <a:p>
                      <a:endParaRPr lang="bg-BG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kumimoji="0" lang="bg-BG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След  обяд</a:t>
                      </a:r>
                      <a:r>
                        <a:rPr kumimoji="0" lang="bg-BG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endParaRPr lang="bg-BG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bg-BG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След  обяд:</a:t>
                      </a:r>
                    </a:p>
                    <a:p>
                      <a:endParaRPr lang="bg-BG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55320">
                <a:tc>
                  <a:txBody>
                    <a:bodyPr/>
                    <a:lstStyle/>
                    <a:p>
                      <a:endParaRPr lang="bg-BG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Изобразително изкуство</a:t>
                      </a:r>
                      <a:endParaRPr lang="bg-BG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 култура</a:t>
                      </a:r>
                      <a:endParaRPr lang="bg-BG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003346"/>
            <a:ext cx="2590800" cy="185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1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799" y="93890"/>
            <a:ext cx="6168571" cy="868362"/>
          </a:xfrm>
        </p:spPr>
        <p:txBody>
          <a:bodyPr>
            <a:normAutofit/>
          </a:bodyPr>
          <a:lstStyle/>
          <a:p>
            <a:r>
              <a:rPr lang="bg-BG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Х О Р А Р И У М</a:t>
            </a:r>
            <a:br>
              <a:rPr lang="bg-BG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bg-BG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Първа група „Мечо Пух“- 2021-2022 г.</a:t>
            </a:r>
            <a:endParaRPr lang="bg-BG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bg-BG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Брой педагогически ситуации  по</a:t>
            </a:r>
          </a:p>
          <a:p>
            <a:pPr marL="0" indent="0">
              <a:buNone/>
            </a:pPr>
            <a:r>
              <a:rPr lang="bg-BG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образователните направления, изучавани в ДГ </a:t>
            </a:r>
          </a:p>
          <a:p>
            <a:pPr marL="0" indent="0">
              <a:buNone/>
            </a:pPr>
            <a:endParaRPr lang="bg-BG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741734"/>
              </p:ext>
            </p:extLst>
          </p:nvPr>
        </p:nvGraphicFramePr>
        <p:xfrm>
          <a:off x="1295399" y="2362200"/>
          <a:ext cx="6858001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43276"/>
                <a:gridCol w="3514725"/>
              </a:tblGrid>
              <a:tr h="400050">
                <a:tc>
                  <a:txBody>
                    <a:bodyPr/>
                    <a:lstStyle/>
                    <a:p>
                      <a:r>
                        <a:rPr lang="bg-BG" dirty="0" smtClean="0"/>
                        <a:t>Образователни</a:t>
                      </a:r>
                      <a:r>
                        <a:rPr lang="bg-BG" baseline="0" dirty="0" smtClean="0"/>
                        <a:t>  Направления:</a:t>
                      </a:r>
                      <a:endParaRPr lang="bg-BG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 Педагогически ситуации – брой :</a:t>
                      </a:r>
                      <a:endParaRPr lang="bg-BG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bg-BG" dirty="0" smtClean="0"/>
                        <a:t>1.Български език и</a:t>
                      </a:r>
                      <a:r>
                        <a:rPr lang="bg-BG" baseline="0" dirty="0" smtClean="0"/>
                        <a:t> литература</a:t>
                      </a:r>
                      <a:endParaRPr lang="bg-BG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                              2</a:t>
                      </a:r>
                      <a:endParaRPr lang="bg-BG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bg-BG" dirty="0" smtClean="0"/>
                        <a:t>2.Математика</a:t>
                      </a:r>
                      <a:endParaRPr lang="bg-BG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                              1</a:t>
                      </a:r>
                      <a:endParaRPr lang="bg-BG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bg-BG" dirty="0" smtClean="0"/>
                        <a:t>3.Околен свят</a:t>
                      </a:r>
                      <a:endParaRPr lang="bg-BG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                              1</a:t>
                      </a:r>
                      <a:endParaRPr lang="bg-BG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bg-BG" dirty="0" smtClean="0"/>
                        <a:t>4.Музика</a:t>
                      </a:r>
                      <a:endParaRPr lang="bg-BG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                              2</a:t>
                      </a:r>
                      <a:endParaRPr lang="bg-BG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bg-BG" dirty="0" smtClean="0"/>
                        <a:t>5.Изобразително изкуство</a:t>
                      </a:r>
                      <a:endParaRPr lang="bg-BG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                              2</a:t>
                      </a:r>
                      <a:endParaRPr lang="bg-BG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bg-BG" dirty="0" smtClean="0"/>
                        <a:t>6.Конструктивни</a:t>
                      </a:r>
                      <a:r>
                        <a:rPr lang="bg-BG" baseline="0" dirty="0" smtClean="0"/>
                        <a:t> технологии</a:t>
                      </a:r>
                      <a:endParaRPr lang="bg-BG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                              1</a:t>
                      </a:r>
                      <a:endParaRPr lang="bg-BG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bg-BG" dirty="0" smtClean="0"/>
                        <a:t>7.Физическа култура</a:t>
                      </a:r>
                      <a:endParaRPr lang="bg-BG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                              3</a:t>
                      </a:r>
                      <a:endParaRPr lang="bg-BG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143" y="0"/>
            <a:ext cx="1981200" cy="159702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</p:spTree>
    <p:extLst>
      <p:ext uri="{BB962C8B-B14F-4D97-AF65-F5344CB8AC3E}">
        <p14:creationId xmlns:p14="http://schemas.microsoft.com/office/powerpoint/2010/main" val="202886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</TotalTime>
  <Words>1085</Words>
  <Application>Microsoft Office PowerPoint</Application>
  <PresentationFormat>Презентация на цял екран (4:3)</PresentationFormat>
  <Paragraphs>206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20</vt:i4>
      </vt:variant>
    </vt:vector>
  </HeadingPairs>
  <TitlesOfParts>
    <vt:vector size="21" baseType="lpstr">
      <vt:lpstr>Office Theme</vt:lpstr>
      <vt:lpstr>                      ПОРТФОЛИО                                    НА                          Първа  възрастова</vt:lpstr>
      <vt:lpstr>Екипа на групата: </vt:lpstr>
      <vt:lpstr>Това сме ние !</vt:lpstr>
      <vt:lpstr> Това сме ние !</vt:lpstr>
      <vt:lpstr>  Това сме ние !</vt:lpstr>
      <vt:lpstr>Това сме ние – малките мечета. Децата от ДГ „Първи юни“град Кюстендил</vt:lpstr>
      <vt:lpstr>Дневен режим – организация на деня</vt:lpstr>
      <vt:lpstr>        С Е Д М И Ч Н А   П Р О Г Р А М А</vt:lpstr>
      <vt:lpstr>                   Х О Р А Р И У М          Първа група „Мечо Пух“- 2021-2022 г.</vt:lpstr>
      <vt:lpstr>            Добре дошли при нас !</vt:lpstr>
      <vt:lpstr>          ПРАВИЛАТА  В  ГРУПАТА</vt:lpstr>
      <vt:lpstr>                        Добре  дошли при нас !</vt:lpstr>
      <vt:lpstr>                            Добре  дошли при нас !</vt:lpstr>
      <vt:lpstr>                          Добре  дошли при нас !</vt:lpstr>
      <vt:lpstr>                             Първи  ден в групата  </vt:lpstr>
      <vt:lpstr>                   Първа  есен  в детската  градина :</vt:lpstr>
      <vt:lpstr>                           Весели  игри  и  занимания :</vt:lpstr>
      <vt:lpstr>        Игри  и  занимания  в  детската  градина :</vt:lpstr>
      <vt:lpstr>     Планирани  инициативи с родителите за 2021/22 година:</vt:lpstr>
      <vt:lpstr>             Планирани  инициативи с родителите за                                     2021/22 година: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hop</dc:creator>
  <cp:lastModifiedBy>USER</cp:lastModifiedBy>
  <cp:revision>90</cp:revision>
  <dcterms:created xsi:type="dcterms:W3CDTF">2006-08-16T00:00:00Z</dcterms:created>
  <dcterms:modified xsi:type="dcterms:W3CDTF">2021-11-22T10:33:20Z</dcterms:modified>
</cp:coreProperties>
</file>