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76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9" r:id="rId23"/>
    <p:sldId id="278" r:id="rId24"/>
  </p:sldIdLst>
  <p:sldSz cx="9144000" cy="6858000" type="screen4x3"/>
  <p:notesSz cx="6858000" cy="9144000"/>
  <p:defaultTextStyle>
    <a:defPPr>
      <a:defRPr lang="bg-BG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11" autoAdjust="0"/>
    <p:restoredTop sz="94693" autoAdjust="0"/>
  </p:normalViewPr>
  <p:slideViewPr>
    <p:cSldViewPr>
      <p:cViewPr varScale="1">
        <p:scale>
          <a:sx n="126" d="100"/>
          <a:sy n="126" d="100"/>
        </p:scale>
        <p:origin x="-11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6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9456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6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6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6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6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6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6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7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8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8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458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19458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194584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bg-BG" altLang="bg-BG" noProof="0" smtClean="0"/>
              <a:t>Click to edit Master title style</a:t>
            </a:r>
          </a:p>
        </p:txBody>
      </p:sp>
      <p:sp>
        <p:nvSpPr>
          <p:cNvPr id="194585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bg-BG" altLang="bg-BG" noProof="0" smtClean="0"/>
              <a:t>Click to edit Master subtitle style</a:t>
            </a:r>
          </a:p>
        </p:txBody>
      </p:sp>
      <p:sp>
        <p:nvSpPr>
          <p:cNvPr id="194586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194587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194588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54C62D9-38E1-4989-B159-9C4AF2DAAE68}" type="slidenum">
              <a:rPr lang="bg-BG" altLang="bg-BG"/>
              <a:pPr/>
              <a:t>‹#›</a:t>
            </a:fld>
            <a:endParaRPr lang="bg-BG" altLang="bg-B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4" grpId="0"/>
      <p:bldP spid="194585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58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9458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8A3C88-EF29-483F-BECB-46335A9A37BA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386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9B48D7-5DD9-4418-A117-368612B92DCD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23986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A960395-3B0B-4B12-80F9-78BCEF942534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53716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6B27753-E15C-4BA1-B5F3-12D0B7E904D3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7905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6CE7E7-24BE-4760-A118-DA2FDD8D6D69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8194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5ACEC6-DB39-4C1C-BD61-339B89D5EDAC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4726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8A1D37-5903-4160-9A8D-E5D3BB451BE3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757246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5B56334-2F38-4B6B-9A36-250F9C60031E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1586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9336C3-7CAF-4448-9C1A-B7B74BA1EB90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039631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08B31B-37BD-4149-A8F5-DDFC34250D56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3146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24DCF20-62AA-401B-8A44-4FF371C1F8E6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0594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7FD5F4-50AD-4E1F-88EA-BAF09C91FA0F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2166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538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9353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4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g-BG"/>
            </a:p>
          </p:txBody>
        </p:sp>
        <p:sp>
          <p:nvSpPr>
            <p:cNvPr id="19355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19355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19356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title style</a:t>
            </a:r>
          </a:p>
        </p:txBody>
      </p:sp>
      <p:sp>
        <p:nvSpPr>
          <p:cNvPr id="19356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Click to edit Master text styles</a:t>
            </a:r>
          </a:p>
          <a:p>
            <a:pPr lvl="1"/>
            <a:r>
              <a:rPr lang="bg-BG" altLang="bg-BG" smtClean="0"/>
              <a:t>Second level</a:t>
            </a:r>
          </a:p>
          <a:p>
            <a:pPr lvl="2"/>
            <a:r>
              <a:rPr lang="bg-BG" altLang="bg-BG" smtClean="0"/>
              <a:t>Third level</a:t>
            </a:r>
          </a:p>
          <a:p>
            <a:pPr lvl="3"/>
            <a:r>
              <a:rPr lang="bg-BG" altLang="bg-BG" smtClean="0"/>
              <a:t>Fourth level</a:t>
            </a:r>
          </a:p>
          <a:p>
            <a:pPr lvl="4"/>
            <a:r>
              <a:rPr lang="bg-BG" altLang="bg-BG" smtClean="0"/>
              <a:t>Fifth level</a:t>
            </a:r>
          </a:p>
        </p:txBody>
      </p:sp>
      <p:sp>
        <p:nvSpPr>
          <p:cNvPr id="19356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bg-BG" altLang="bg-BG"/>
          </a:p>
        </p:txBody>
      </p:sp>
      <p:sp>
        <p:nvSpPr>
          <p:cNvPr id="19356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094D5EF-2298-492F-A56A-F6AD0572AA33}" type="slidenum">
              <a:rPr lang="bg-BG" altLang="bg-BG"/>
              <a:pPr/>
              <a:t>‹#›</a:t>
            </a:fld>
            <a:endParaRPr lang="bg-BG" altLang="bg-BG"/>
          </a:p>
        </p:txBody>
      </p:sp>
      <p:sp>
        <p:nvSpPr>
          <p:cNvPr id="19356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bg-BG" altLang="bg-BG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35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3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35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935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60" grpId="0"/>
      <p:bldP spid="193561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35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9356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35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9356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35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9356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35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9356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35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9356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../AppData/Local/Microsoft/Windows/Temporary%20Internet%20Files/Content.Outlook/LX3ZVBYO/New%20Folder/DSC_1021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260350"/>
            <a:ext cx="8291512" cy="2089150"/>
          </a:xfrm>
        </p:spPr>
        <p:txBody>
          <a:bodyPr/>
          <a:lstStyle/>
          <a:p>
            <a:r>
              <a:rPr lang="bg-BG" altLang="bg-BG">
                <a:solidFill>
                  <a:schemeClr val="hlink"/>
                </a:solidFill>
              </a:rPr>
              <a:t>“На улицата е опасно</a:t>
            </a:r>
            <a:r>
              <a:rPr lang="en-US" altLang="bg-BG">
                <a:solidFill>
                  <a:schemeClr val="hlink"/>
                </a:solidFill>
              </a:rPr>
              <a:t>!</a:t>
            </a:r>
            <a:r>
              <a:rPr lang="bg-BG" altLang="bg-BG">
                <a:solidFill>
                  <a:schemeClr val="hlink"/>
                </a:solidFill>
              </a:rPr>
              <a:t>”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565400"/>
            <a:ext cx="8604250" cy="2641600"/>
          </a:xfrm>
        </p:spPr>
        <p:txBody>
          <a:bodyPr/>
          <a:lstStyle/>
          <a:p>
            <a:r>
              <a:rPr lang="bg-BG" altLang="bg-BG" sz="2800"/>
              <a:t>Открит урок в първа възрастова група </a:t>
            </a:r>
            <a:r>
              <a:rPr lang="en-US" altLang="bg-BG" sz="2800"/>
              <a:t>‘’</a:t>
            </a:r>
            <a:r>
              <a:rPr lang="bg-BG" altLang="bg-BG" sz="2800"/>
              <a:t>Гъбка</a:t>
            </a:r>
            <a:r>
              <a:rPr lang="en-US" altLang="bg-BG" sz="2800"/>
              <a:t>” </a:t>
            </a:r>
            <a:r>
              <a:rPr lang="bg-BG" altLang="bg-BG" sz="2800"/>
              <a:t>в ОДЗ </a:t>
            </a:r>
            <a:r>
              <a:rPr lang="en-US" altLang="bg-BG" sz="2800"/>
              <a:t>‘’</a:t>
            </a:r>
            <a:r>
              <a:rPr lang="bg-BG" altLang="bg-BG" sz="2800"/>
              <a:t>Първи юни</a:t>
            </a:r>
            <a:r>
              <a:rPr lang="en-US" altLang="bg-BG" sz="2800"/>
              <a:t>“- </a:t>
            </a:r>
            <a:r>
              <a:rPr lang="bg-BG" altLang="bg-BG" sz="2800"/>
              <a:t>филиал </a:t>
            </a:r>
            <a:r>
              <a:rPr lang="en-US" altLang="bg-BG" sz="2800"/>
              <a:t>“</a:t>
            </a:r>
            <a:r>
              <a:rPr lang="bg-BG" altLang="bg-BG" sz="2800"/>
              <a:t>Зорница</a:t>
            </a:r>
            <a:r>
              <a:rPr lang="en-US" altLang="bg-BG" sz="2800"/>
              <a:t>”</a:t>
            </a:r>
            <a:endParaRPr lang="bg-BG" altLang="bg-BG" sz="2800"/>
          </a:p>
          <a:p>
            <a:r>
              <a:rPr lang="bg-BG" altLang="bg-BG" sz="2800"/>
              <a:t>с учители:</a:t>
            </a:r>
          </a:p>
          <a:p>
            <a:pPr algn="l"/>
            <a:r>
              <a:rPr lang="bg-BG" altLang="bg-BG" sz="2800"/>
              <a:t>                </a:t>
            </a:r>
          </a:p>
          <a:p>
            <a:r>
              <a:rPr lang="bg-BG" altLang="bg-BG" sz="2800"/>
              <a:t>Веселка Петрова и Камелия Фудулска</a:t>
            </a:r>
          </a:p>
          <a:p>
            <a:endParaRPr lang="bg-BG" altLang="bg-BG" sz="2800"/>
          </a:p>
        </p:txBody>
      </p:sp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1527175" y="4005263"/>
          <a:ext cx="5781675" cy="146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1" name="Chart" r:id="rId3" imgW="1809902" imgH="2286000" progId="MSGraph.Chart.8">
                  <p:embed followColorScheme="full"/>
                </p:oleObj>
              </mc:Choice>
              <mc:Fallback>
                <p:oleObj name="Chart" r:id="rId3" imgW="1809902" imgH="2286000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7175" y="4005263"/>
                        <a:ext cx="5781675" cy="146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9144000" cy="1139825"/>
          </a:xfrm>
        </p:spPr>
        <p:txBody>
          <a:bodyPr/>
          <a:lstStyle/>
          <a:p>
            <a:r>
              <a:rPr lang="bg-BG" altLang="bg-BG" sz="2800" b="1">
                <a:solidFill>
                  <a:schemeClr val="hlink"/>
                </a:solidFill>
              </a:rPr>
              <a:t/>
            </a:r>
            <a:br>
              <a:rPr lang="bg-BG" altLang="bg-BG" sz="2800" b="1">
                <a:solidFill>
                  <a:schemeClr val="hlink"/>
                </a:solidFill>
              </a:rPr>
            </a:br>
            <a:r>
              <a:rPr lang="bg-BG" altLang="bg-BG" sz="2800" b="1">
                <a:solidFill>
                  <a:schemeClr val="hlink"/>
                </a:solidFill>
              </a:rPr>
              <a:t>Пешеходна пътека</a:t>
            </a:r>
            <a:r>
              <a:rPr lang="bg-BG" altLang="bg-BG" sz="2800" b="1"/>
              <a:t/>
            </a:r>
            <a:br>
              <a:rPr lang="bg-BG" altLang="bg-BG" sz="2800" b="1"/>
            </a:br>
            <a:r>
              <a:rPr lang="bg-BG" altLang="bg-BG" sz="3200" b="1"/>
              <a:t/>
            </a:r>
            <a:br>
              <a:rPr lang="bg-BG" altLang="bg-BG" sz="3200" b="1"/>
            </a:br>
            <a:r>
              <a:rPr lang="bg-BG" altLang="bg-BG" sz="2400" b="1"/>
              <a:t>Аз съм с бяло-черна дреха </a:t>
            </a:r>
            <a:br>
              <a:rPr lang="bg-BG" altLang="bg-BG" sz="2400" b="1"/>
            </a:br>
            <a:r>
              <a:rPr lang="bg-BG" altLang="bg-BG" sz="2400" b="1"/>
              <a:t>и познавам вашите крачета!</a:t>
            </a:r>
            <a:br>
              <a:rPr lang="bg-BG" altLang="bg-BG" sz="2400" b="1"/>
            </a:br>
            <a:r>
              <a:rPr lang="bg-BG" altLang="bg-BG" sz="2400" b="1"/>
              <a:t>Наричат ме...пешеходна пътека</a:t>
            </a:r>
          </a:p>
        </p:txBody>
      </p:sp>
      <p:pic>
        <p:nvPicPr>
          <p:cNvPr id="214020" name="Picture 4" descr="00000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432050"/>
            <a:ext cx="5903913" cy="442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4" name="Контейнер за съдържание 7" descr="13321944_993866727363422_534484446210280092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8280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4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r>
              <a:rPr lang="bg-BG" altLang="bg-BG" sz="2800" b="1">
                <a:solidFill>
                  <a:schemeClr val="hlink"/>
                </a:solidFill>
              </a:rPr>
              <a:t>Пешеходна пътека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29600" cy="908050"/>
          </a:xfrm>
        </p:spPr>
        <p:txBody>
          <a:bodyPr/>
          <a:lstStyle/>
          <a:p>
            <a:r>
              <a:rPr lang="bg-BG" altLang="bg-BG" sz="3200" b="1" u="sng">
                <a:solidFill>
                  <a:schemeClr val="hlink"/>
                </a:solidFill>
              </a:rPr>
              <a:t>Пътни знаци</a:t>
            </a:r>
          </a:p>
        </p:txBody>
      </p:sp>
      <p:sp>
        <p:nvSpPr>
          <p:cNvPr id="212996" name="Rectangle 4"/>
          <p:cNvSpPr>
            <a:spLocks noChangeArrowheads="1"/>
          </p:cNvSpPr>
          <p:nvPr/>
        </p:nvSpPr>
        <p:spPr bwMode="auto">
          <a:xfrm>
            <a:off x="323850" y="908050"/>
            <a:ext cx="5616575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bg-BG" altLang="bg-BG" sz="2400" b="1"/>
              <a:t>                    </a:t>
            </a:r>
            <a:r>
              <a:rPr lang="en-US" altLang="bg-BG" sz="2800" b="1">
                <a:solidFill>
                  <a:schemeClr val="accent1"/>
                </a:solidFill>
              </a:rPr>
              <a:t>STOP </a:t>
            </a:r>
            <a:r>
              <a:rPr lang="bg-BG" altLang="bg-BG" sz="2800" b="1">
                <a:solidFill>
                  <a:schemeClr val="accent1"/>
                </a:solidFill>
              </a:rPr>
              <a:t>!</a:t>
            </a:r>
            <a:r>
              <a:rPr lang="en-US" altLang="bg-BG" sz="2800" b="1">
                <a:solidFill>
                  <a:schemeClr val="accent1"/>
                </a:solidFill>
              </a:rPr>
              <a:t> </a:t>
            </a:r>
            <a:endParaRPr lang="bg-BG" altLang="bg-BG" sz="2800" b="1">
              <a:solidFill>
                <a:schemeClr val="accent1"/>
              </a:solidFill>
            </a:endParaRPr>
          </a:p>
          <a:p>
            <a:pPr algn="l"/>
            <a:r>
              <a:rPr lang="bg-BG" altLang="bg-BG" sz="2400" b="1"/>
              <a:t>Препускат бързите коли в галоп, </a:t>
            </a:r>
          </a:p>
          <a:p>
            <a:pPr algn="l"/>
            <a:r>
              <a:rPr lang="bg-BG" altLang="bg-BG" sz="2400" b="1"/>
              <a:t>докато аз не кажа…</a:t>
            </a:r>
            <a:r>
              <a:rPr lang="bg-BG" altLang="bg-BG" sz="2400" b="1">
                <a:solidFill>
                  <a:schemeClr val="accent1"/>
                </a:solidFill>
              </a:rPr>
              <a:t>STOP</a:t>
            </a:r>
            <a:r>
              <a:rPr lang="bg-BG" altLang="bg-BG" sz="2400" b="1"/>
              <a:t> !</a:t>
            </a:r>
          </a:p>
        </p:txBody>
      </p:sp>
      <p:pic>
        <p:nvPicPr>
          <p:cNvPr id="212997" name="Контейнер за съдържание 6" descr="13325621_993865724030189_4554434507791477922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7750"/>
            <a:ext cx="8075613" cy="454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998" name="Picture 6" descr="n172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581525"/>
            <a:ext cx="143827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-323850" y="981075"/>
            <a:ext cx="4284663" cy="2735263"/>
          </a:xfrm>
        </p:spPr>
        <p:txBody>
          <a:bodyPr/>
          <a:lstStyle/>
          <a:p>
            <a:r>
              <a:rPr lang="bg-BG" altLang="bg-BG" sz="2900"/>
              <a:t>На пътя щом си ,   </a:t>
            </a:r>
            <a:br>
              <a:rPr lang="bg-BG" altLang="bg-BG" sz="2900"/>
            </a:br>
            <a:r>
              <a:rPr lang="bg-BG" altLang="bg-BG" sz="2900"/>
              <a:t> </a:t>
            </a:r>
            <a:r>
              <a:rPr lang="en-US" altLang="bg-BG" sz="2900"/>
              <a:t> </a:t>
            </a:r>
            <a:r>
              <a:rPr lang="bg-BG" altLang="bg-BG" sz="2900"/>
              <a:t>ти глава вдигни </a:t>
            </a:r>
            <a:br>
              <a:rPr lang="bg-BG" altLang="bg-BG" sz="2900"/>
            </a:br>
            <a:r>
              <a:rPr lang="bg-BG" altLang="bg-BG" sz="2900"/>
              <a:t>към знака...</a:t>
            </a:r>
            <a:br>
              <a:rPr lang="bg-BG" altLang="bg-BG" sz="2900"/>
            </a:br>
            <a:r>
              <a:rPr lang="bg-BG" altLang="bg-BG" sz="3600" b="1">
                <a:solidFill>
                  <a:schemeClr val="accent1"/>
                </a:solidFill>
              </a:rPr>
              <a:t>Спри детето запази !!!</a:t>
            </a:r>
          </a:p>
        </p:txBody>
      </p:sp>
      <p:pic>
        <p:nvPicPr>
          <p:cNvPr id="217098" name="Picture 10" descr="0000000000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941888"/>
            <a:ext cx="1428750" cy="170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099" name="Picture 11" descr="kids_and_school_bu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4537075" cy="218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101" name="Picture 13" descr="светофар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331913"/>
            <a:ext cx="641350" cy="552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102" name="Picture 14" descr="broshura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855663"/>
            <a:ext cx="2627312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53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14337"/>
          </a:xfrm>
        </p:spPr>
        <p:txBody>
          <a:bodyPr/>
          <a:lstStyle/>
          <a:p>
            <a:r>
              <a:rPr lang="bg-BG" altLang="bg-BG" sz="2400" b="1" u="sng">
                <a:solidFill>
                  <a:schemeClr val="hlink"/>
                </a:solidFill>
              </a:rPr>
              <a:t>Игра – </a:t>
            </a:r>
            <a:r>
              <a:rPr lang="en-US" altLang="bg-BG" sz="2400" b="1" u="sng">
                <a:solidFill>
                  <a:schemeClr val="hlink"/>
                </a:solidFill>
              </a:rPr>
              <a:t>‘’</a:t>
            </a:r>
            <a:r>
              <a:rPr lang="bg-BG" altLang="bg-BG" sz="2400" b="1" u="sng">
                <a:solidFill>
                  <a:schemeClr val="hlink"/>
                </a:solidFill>
              </a:rPr>
              <a:t>Пчеличке, кацни!</a:t>
            </a:r>
            <a:r>
              <a:rPr lang="en-US" altLang="bg-BG" sz="2400" b="1" u="sng">
                <a:solidFill>
                  <a:schemeClr val="hlink"/>
                </a:solidFill>
              </a:rPr>
              <a:t>”</a:t>
            </a:r>
            <a:endParaRPr lang="bg-BG" altLang="bg-BG" sz="2400" b="1" u="sng">
              <a:solidFill>
                <a:schemeClr val="hlink"/>
              </a:solidFill>
            </a:endParaRPr>
          </a:p>
        </p:txBody>
      </p:sp>
      <p:sp>
        <p:nvSpPr>
          <p:cNvPr id="236554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0450"/>
            <a:ext cx="4038600" cy="5797550"/>
          </a:xfrm>
        </p:spPr>
        <p:txBody>
          <a:bodyPr/>
          <a:lstStyle/>
          <a:p>
            <a:r>
              <a:rPr lang="bg-BG" altLang="bg-BG" sz="2400"/>
              <a:t>…Лети, лети, пчеличке и кацни на тротоара!</a:t>
            </a:r>
          </a:p>
          <a:p>
            <a:pPr>
              <a:buFont typeface="Wingdings" pitchFamily="2" charset="2"/>
              <a:buNone/>
            </a:pPr>
            <a:endParaRPr lang="bg-BG" altLang="bg-BG" sz="2400"/>
          </a:p>
          <a:p>
            <a:pPr>
              <a:buFont typeface="Wingdings" pitchFamily="2" charset="2"/>
              <a:buNone/>
            </a:pPr>
            <a:endParaRPr lang="bg-BG" altLang="bg-BG" sz="2400"/>
          </a:p>
          <a:p>
            <a:pPr>
              <a:buFont typeface="Wingdings" pitchFamily="2" charset="2"/>
              <a:buNone/>
            </a:pPr>
            <a:endParaRPr lang="bg-BG" altLang="bg-BG" sz="2400"/>
          </a:p>
          <a:p>
            <a:r>
              <a:rPr lang="bg-BG" altLang="bg-BG" sz="2400"/>
              <a:t>Лети, лети, пчеличке и кацни до светофара!</a:t>
            </a:r>
          </a:p>
          <a:p>
            <a:pPr>
              <a:buFont typeface="Wingdings" pitchFamily="2" charset="2"/>
              <a:buNone/>
            </a:pPr>
            <a:endParaRPr lang="bg-BG" altLang="bg-BG" sz="2400"/>
          </a:p>
          <a:p>
            <a:pPr>
              <a:buFont typeface="Wingdings" pitchFamily="2" charset="2"/>
              <a:buNone/>
            </a:pPr>
            <a:endParaRPr lang="bg-BG" altLang="bg-BG" sz="2400"/>
          </a:p>
          <a:p>
            <a:pPr>
              <a:buFont typeface="Wingdings" pitchFamily="2" charset="2"/>
              <a:buNone/>
            </a:pPr>
            <a:endParaRPr lang="bg-BG" altLang="bg-BG" sz="2400"/>
          </a:p>
          <a:p>
            <a:r>
              <a:rPr lang="bg-BG" altLang="bg-BG" sz="2400"/>
              <a:t>Лети, лети, пчеличке и кацни на пешеходната пътека!</a:t>
            </a:r>
          </a:p>
          <a:p>
            <a:endParaRPr lang="bg-BG" altLang="bg-BG"/>
          </a:p>
          <a:p>
            <a:endParaRPr lang="bg-BG" altLang="bg-BG"/>
          </a:p>
          <a:p>
            <a:endParaRPr lang="bg-BG" altLang="bg-BG"/>
          </a:p>
        </p:txBody>
      </p:sp>
      <p:pic>
        <p:nvPicPr>
          <p:cNvPr id="236556" name="Picture 12" descr="7799471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5240338"/>
            <a:ext cx="3030538" cy="161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557" name="Контейнер за съдържание 4" descr="13325618_993865577363537_5129503849319715083_n.jpg"/>
          <p:cNvPicPr>
            <a:picLocks noChangeAspect="1"/>
          </p:cNvPicPr>
          <p:nvPr>
            <p:ph type="body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1916113"/>
            <a:ext cx="5219700" cy="3241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6558" name="Picture 14" descr="bee_2a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221163"/>
            <a:ext cx="936625" cy="90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559" name="Picture 15" descr="bee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620713"/>
            <a:ext cx="8636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6" name="Rectangle 4"/>
          <p:cNvSpPr>
            <a:spLocks noChangeArrowheads="1"/>
          </p:cNvSpPr>
          <p:nvPr/>
        </p:nvSpPr>
        <p:spPr bwMode="auto">
          <a:xfrm>
            <a:off x="0" y="1125538"/>
            <a:ext cx="4572000" cy="556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bg-BG" altLang="bg-BG" sz="2400" b="1"/>
              <a:t>Светофарът повреден е,</a:t>
            </a:r>
          </a:p>
          <a:p>
            <a:pPr algn="l"/>
            <a:r>
              <a:rPr lang="bg-BG" altLang="bg-BG" sz="2400" b="1"/>
              <a:t>за поправка чака мене.</a:t>
            </a:r>
          </a:p>
          <a:p>
            <a:pPr algn="l"/>
            <a:r>
              <a:rPr lang="bg-BG" altLang="bg-BG" sz="2400" b="1"/>
              <a:t>Трудна работа е тая,</a:t>
            </a:r>
          </a:p>
          <a:p>
            <a:pPr algn="l"/>
            <a:r>
              <a:rPr lang="bg-BG" altLang="bg-BG" sz="2400" b="1"/>
              <a:t>ще попитам полицая.</a:t>
            </a:r>
          </a:p>
          <a:p>
            <a:pPr algn="l"/>
            <a:endParaRPr lang="bg-BG" altLang="bg-BG" sz="2400" b="1"/>
          </a:p>
          <a:p>
            <a:pPr algn="l"/>
            <a:r>
              <a:rPr lang="bg-BG" altLang="bg-BG" sz="2400" b="1"/>
              <a:t>Той ми каза:</a:t>
            </a:r>
          </a:p>
          <a:p>
            <a:pPr algn="l"/>
            <a:r>
              <a:rPr lang="bg-BG" altLang="bg-BG" sz="2400" b="1"/>
              <a:t> - Запомни!</a:t>
            </a:r>
          </a:p>
          <a:p>
            <a:pPr algn="l"/>
            <a:r>
              <a:rPr lang="bg-BG" altLang="bg-BG" sz="2400" b="1"/>
              <a:t>Слагаш трите светлини:</a:t>
            </a:r>
          </a:p>
          <a:p>
            <a:pPr algn="l"/>
            <a:r>
              <a:rPr lang="en-US" altLang="bg-BG" sz="2400" b="1"/>
              <a:t>-най-отгоре е червена;</a:t>
            </a:r>
            <a:endParaRPr lang="bg-BG" altLang="bg-BG" sz="2400" b="1"/>
          </a:p>
          <a:p>
            <a:pPr algn="l"/>
            <a:r>
              <a:rPr lang="en-US" altLang="bg-BG" sz="2400" b="1"/>
              <a:t>-най-отдолу е зелена;</a:t>
            </a:r>
            <a:endParaRPr lang="bg-BG" altLang="bg-BG" sz="2400" b="1"/>
          </a:p>
          <a:p>
            <a:pPr algn="l"/>
            <a:r>
              <a:rPr lang="en-US" altLang="bg-BG" sz="2400" b="1"/>
              <a:t>-жълтата е между тях</a:t>
            </a:r>
            <a:r>
              <a:rPr lang="bg-BG" altLang="bg-BG" sz="2400" b="1"/>
              <a:t>!</a:t>
            </a:r>
          </a:p>
          <a:p>
            <a:pPr algn="l"/>
            <a:endParaRPr lang="bg-BG" altLang="bg-BG" sz="2400" b="1"/>
          </a:p>
          <a:p>
            <a:pPr algn="l"/>
            <a:endParaRPr lang="bg-BG" altLang="bg-BG" sz="2400" b="1"/>
          </a:p>
          <a:p>
            <a:pPr algn="l"/>
            <a:r>
              <a:rPr lang="bg-BG" altLang="bg-BG" sz="2400" b="1"/>
              <a:t>Кимнах му с глава-</a:t>
            </a:r>
          </a:p>
          <a:p>
            <a:pPr algn="l"/>
            <a:r>
              <a:rPr lang="bg-BG" altLang="bg-BG" sz="2400" b="1"/>
              <a:t>Разбрах!</a:t>
            </a:r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14337"/>
          </a:xfrm>
        </p:spPr>
        <p:txBody>
          <a:bodyPr/>
          <a:lstStyle/>
          <a:p>
            <a:r>
              <a:rPr lang="bg-BG" altLang="bg-BG" sz="3200" b="1">
                <a:solidFill>
                  <a:schemeClr val="hlink"/>
                </a:solidFill>
              </a:rPr>
              <a:t>СВЕТОФАР</a:t>
            </a:r>
          </a:p>
        </p:txBody>
      </p:sp>
      <p:pic>
        <p:nvPicPr>
          <p:cNvPr id="223238" name="Контейнер за съдържание 7" descr="13322105_993864884030273_7531778334589184379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700213"/>
            <a:ext cx="511175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240" name="Picture 8" descr="23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979988"/>
            <a:ext cx="2016125" cy="187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241" name="Picture 9" descr="Gifs Animados Ninos (30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5470525"/>
            <a:ext cx="1230312" cy="138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4978400" cy="1139825"/>
          </a:xfrm>
        </p:spPr>
        <p:txBody>
          <a:bodyPr/>
          <a:lstStyle/>
          <a:p>
            <a:r>
              <a:rPr lang="bg-BG" altLang="bg-BG" sz="2800" b="1">
                <a:solidFill>
                  <a:schemeClr val="hlink"/>
                </a:solidFill>
              </a:rPr>
              <a:t>Апликиране:</a:t>
            </a:r>
            <a:br>
              <a:rPr lang="bg-BG" altLang="bg-BG" sz="2800" b="1">
                <a:solidFill>
                  <a:schemeClr val="hlink"/>
                </a:solidFill>
              </a:rPr>
            </a:br>
            <a:r>
              <a:rPr lang="bg-BG" altLang="bg-BG" sz="3800" b="1">
                <a:solidFill>
                  <a:schemeClr val="hlink"/>
                </a:solidFill>
              </a:rPr>
              <a:t/>
            </a:r>
            <a:br>
              <a:rPr lang="bg-BG" altLang="bg-BG" sz="3800" b="1">
                <a:solidFill>
                  <a:schemeClr val="hlink"/>
                </a:solidFill>
              </a:rPr>
            </a:br>
            <a:r>
              <a:rPr lang="bg-BG" altLang="bg-BG" sz="2800" b="1">
                <a:solidFill>
                  <a:schemeClr val="hlink"/>
                </a:solidFill>
              </a:rPr>
              <a:t>“Подреди светофара”</a:t>
            </a:r>
          </a:p>
        </p:txBody>
      </p:sp>
      <p:pic>
        <p:nvPicPr>
          <p:cNvPr id="225287" name="Контейнер за съдържание 7" descr="13312638_993868034029958_6607221231031450905_n.jpg"/>
          <p:cNvPicPr>
            <a:picLocks noGrp="1" noChangeAspect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3789363"/>
            <a:ext cx="5111750" cy="2874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288" name="Контейнер за съдържание 8" descr="13330957_993863424030419_8065982579335629935_n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996950"/>
            <a:ext cx="3295650" cy="5861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289" name="Picture 9" descr="светофар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052513"/>
            <a:ext cx="788988" cy="580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5122863" cy="1139825"/>
          </a:xfrm>
        </p:spPr>
        <p:txBody>
          <a:bodyPr/>
          <a:lstStyle/>
          <a:p>
            <a:r>
              <a:rPr lang="bg-BG" altLang="bg-BG" b="1"/>
              <a:t>   песен</a:t>
            </a:r>
          </a:p>
        </p:txBody>
      </p:sp>
      <p:sp>
        <p:nvSpPr>
          <p:cNvPr id="2273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3284538"/>
            <a:ext cx="4316412" cy="28463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bg-BG" altLang="bg-BG" b="1"/>
              <a:t>1.Гледай</a:t>
            </a:r>
            <a:r>
              <a:rPr lang="en-US" altLang="bg-BG" b="1"/>
              <a:t>  </a:t>
            </a:r>
            <a:r>
              <a:rPr lang="bg-BG" altLang="bg-BG" b="1"/>
              <a:t>светофара, </a:t>
            </a:r>
            <a:endParaRPr lang="en-US" altLang="bg-BG" b="1"/>
          </a:p>
          <a:p>
            <a:pPr>
              <a:buFont typeface="Wingdings" pitchFamily="2" charset="2"/>
              <a:buNone/>
            </a:pPr>
            <a:r>
              <a:rPr lang="bg-BG" altLang="bg-BG" b="1"/>
              <a:t>   светне ли червено,</a:t>
            </a:r>
            <a:r>
              <a:rPr lang="en-US" altLang="bg-BG" b="1"/>
              <a:t> </a:t>
            </a:r>
            <a:r>
              <a:rPr lang="bg-BG" altLang="bg-BG" b="1"/>
              <a:t>все едно че казва: - - Стоп и забранено !</a:t>
            </a:r>
          </a:p>
        </p:txBody>
      </p:sp>
      <p:pic>
        <p:nvPicPr>
          <p:cNvPr id="227334" name="Контейнер за съдържание 6" descr="13321629_993867920696636_4134308201661134172_n.jpg"/>
          <p:cNvPicPr>
            <a:picLocks noGrp="1" noChangeAspect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727075"/>
            <a:ext cx="3448050" cy="6130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7336" name="Picture 8" descr="animated-traffic-light-image-000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4813"/>
            <a:ext cx="5937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9" name="Rectangle 13"/>
          <p:cNvSpPr>
            <a:spLocks noGrp="1" noChangeArrowheads="1"/>
          </p:cNvSpPr>
          <p:nvPr>
            <p:ph sz="half" idx="4294967295"/>
          </p:nvPr>
        </p:nvSpPr>
        <p:spPr>
          <a:xfrm>
            <a:off x="4643438" y="1600200"/>
            <a:ext cx="4500562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bg-BG" altLang="bg-BG" sz="2800" b="1"/>
              <a:t>        </a:t>
            </a:r>
            <a:r>
              <a:rPr lang="bg-BG" altLang="bg-BG" sz="2400" b="1"/>
              <a:t>...грейне ли зелено –</a:t>
            </a:r>
          </a:p>
          <a:p>
            <a:pPr>
              <a:buFont typeface="Wingdings" pitchFamily="2" charset="2"/>
              <a:buNone/>
            </a:pPr>
            <a:r>
              <a:rPr lang="bg-BG" altLang="bg-BG" sz="2400" b="1"/>
              <a:t>          хайде, преминавай!</a:t>
            </a:r>
          </a:p>
        </p:txBody>
      </p:sp>
      <p:sp>
        <p:nvSpPr>
          <p:cNvPr id="229385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60350"/>
            <a:ext cx="43561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bg-BG" altLang="bg-BG" sz="2400" b="1"/>
              <a:t>2. Жълтото напомня, </a:t>
            </a:r>
          </a:p>
          <a:p>
            <a:pPr>
              <a:buFont typeface="Wingdings" pitchFamily="2" charset="2"/>
              <a:buNone/>
            </a:pPr>
            <a:r>
              <a:rPr lang="bg-BG" altLang="bg-BG" sz="2400" b="1"/>
              <a:t>чакай внимавай…</a:t>
            </a:r>
          </a:p>
          <a:p>
            <a:pPr>
              <a:buFont typeface="Wingdings" pitchFamily="2" charset="2"/>
              <a:buNone/>
            </a:pPr>
            <a:endParaRPr lang="bg-BG" altLang="bg-BG" sz="2400" b="1"/>
          </a:p>
          <a:p>
            <a:pPr>
              <a:buFont typeface="Wingdings" pitchFamily="2" charset="2"/>
              <a:buNone/>
            </a:pPr>
            <a:endParaRPr lang="bg-BG" altLang="bg-BG" sz="2800" b="1"/>
          </a:p>
          <a:p>
            <a:pPr>
              <a:buFont typeface="Wingdings" pitchFamily="2" charset="2"/>
              <a:buNone/>
            </a:pPr>
            <a:endParaRPr lang="bg-BG" altLang="bg-BG" sz="2800" b="1"/>
          </a:p>
          <a:p>
            <a:pPr>
              <a:buFont typeface="Wingdings" pitchFamily="2" charset="2"/>
              <a:buNone/>
            </a:pPr>
            <a:endParaRPr lang="bg-BG" altLang="bg-BG" sz="2800" b="1"/>
          </a:p>
          <a:p>
            <a:endParaRPr lang="bg-BG" altLang="bg-BG" sz="2800"/>
          </a:p>
        </p:txBody>
      </p:sp>
      <p:pic>
        <p:nvPicPr>
          <p:cNvPr id="229390" name="Контейнер за съдържание 7" descr="13327479_994381203978641_2145972599495746993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32901">
            <a:off x="179388" y="1341438"/>
            <a:ext cx="5292725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91" name="Контейнер за съдържание 3" descr="13239060_994383353978426_3172524201742052319_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840163"/>
            <a:ext cx="5364162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6" name="Контейнер за съдържание 6" descr="13315634_993585397391555_6029339727822231320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315913"/>
            <a:ext cx="8229600" cy="1223963"/>
          </a:xfrm>
        </p:spPr>
        <p:txBody>
          <a:bodyPr/>
          <a:lstStyle/>
          <a:p>
            <a:r>
              <a:rPr lang="bg-BG" altLang="bg-BG">
                <a:solidFill>
                  <a:schemeClr val="hlink"/>
                </a:solidFill>
              </a:rPr>
              <a:t>“На улицата е опасно”</a:t>
            </a:r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6613"/>
            <a:ext cx="4356100" cy="60213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Котето ( дете, облечено като коте)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спирана улицата и казва: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- Червеното око сърдито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мига и ръка ми вдига.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bg-BG" altLang="bg-BG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bg-BG" altLang="bg-BG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Жълтото след него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изскочи и нещо ми сочи.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bg-BG" altLang="bg-BG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bg-BG" altLang="bg-BG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Дали съм аз наред,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да тръгна ли напред?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bg-BG" altLang="bg-BG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bg-BG" altLang="bg-BG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Къде да стъпя ми кажи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с тези малки лапички..?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Мога ли да пресека отсреща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до сладкарница “ Другарска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bg-BG" altLang="bg-BG" sz="2000"/>
              <a:t>среща “ ? </a:t>
            </a:r>
          </a:p>
        </p:txBody>
      </p:sp>
      <p:pic>
        <p:nvPicPr>
          <p:cNvPr id="195591" name="Контейнер за съдържание 6" descr="13260135_993865284030233_7113771530101003294_n.jpg"/>
          <p:cNvPicPr>
            <a:picLocks noGrp="1" noChangeAspect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412875"/>
            <a:ext cx="5867400" cy="3744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5592" name="Picture 8" descr="37679221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640388"/>
            <a:ext cx="1746250" cy="12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9144000" cy="847725"/>
          </a:xfrm>
        </p:spPr>
        <p:txBody>
          <a:bodyPr/>
          <a:lstStyle/>
          <a:p>
            <a:r>
              <a:rPr lang="bg-BG" altLang="bg-BG" sz="2400" b="1"/>
              <a:t>Давай, газ, гумите свистят!</a:t>
            </a:r>
            <a:br>
              <a:rPr lang="bg-BG" altLang="bg-BG" sz="2400" b="1"/>
            </a:br>
            <a:r>
              <a:rPr lang="bg-BG" altLang="bg-BG" sz="2400" b="1"/>
              <a:t> Стоп, спирачка, гумите свистят....!!!</a:t>
            </a:r>
          </a:p>
        </p:txBody>
      </p:sp>
      <p:pic>
        <p:nvPicPr>
          <p:cNvPr id="234500" name="Picture 4" descr="graphics-car-17186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999038"/>
            <a:ext cx="1660525" cy="185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501" name="Контейнер за съдържание 6" descr="13312731_993864537363641_7333740166867218894_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341438"/>
            <a:ext cx="3384550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8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92150"/>
          </a:xfrm>
        </p:spPr>
        <p:txBody>
          <a:bodyPr/>
          <a:lstStyle/>
          <a:p>
            <a:r>
              <a:rPr lang="bg-BG" altLang="bg-BG" sz="2400">
                <a:solidFill>
                  <a:schemeClr val="hlink"/>
                </a:solidFill>
              </a:rPr>
              <a:t>На улицата е опасно, но ние знаем правилата!</a:t>
            </a:r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038600" cy="4530725"/>
          </a:xfrm>
        </p:spPr>
        <p:txBody>
          <a:bodyPr/>
          <a:lstStyle/>
          <a:p>
            <a:pPr lvl="4"/>
            <a:r>
              <a:rPr lang="bg-BG" altLang="bg-BG" sz="1800">
                <a:hlinkClick r:id="rId2" action="ppaction://hlinkfile"/>
              </a:rPr>
              <a:t>New Folder\DSC_1021.JPG</a:t>
            </a:r>
            <a:endParaRPr lang="bg-BG" altLang="bg-BG" sz="1800"/>
          </a:p>
        </p:txBody>
      </p:sp>
      <p:pic>
        <p:nvPicPr>
          <p:cNvPr id="240647" name="Picture 7" descr="DSC_1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3344863" cy="59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0649" name="Picture 9" descr="DSC_10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981075"/>
            <a:ext cx="3306762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139825"/>
          </a:xfrm>
        </p:spPr>
        <p:txBody>
          <a:bodyPr/>
          <a:lstStyle/>
          <a:p>
            <a:r>
              <a:rPr lang="bg-BG" altLang="bg-BG" sz="2400" b="1">
                <a:solidFill>
                  <a:schemeClr val="hlink"/>
                </a:solidFill>
              </a:rPr>
              <a:t>Свидетелство за пешеходец:</a:t>
            </a:r>
            <a:br>
              <a:rPr lang="bg-BG" altLang="bg-BG" sz="2400" b="1">
                <a:solidFill>
                  <a:schemeClr val="hlink"/>
                </a:solidFill>
              </a:rPr>
            </a:br>
            <a:r>
              <a:rPr lang="bg-BG" altLang="bg-BG" sz="2000" b="1">
                <a:solidFill>
                  <a:schemeClr val="tx1"/>
                </a:solidFill>
              </a:rPr>
              <a:t>1.</a:t>
            </a:r>
            <a:r>
              <a:rPr lang="bg-BG" altLang="bg-BG" sz="2400" b="1">
                <a:solidFill>
                  <a:schemeClr val="hlink"/>
                </a:solidFill>
              </a:rPr>
              <a:t> </a:t>
            </a:r>
            <a:r>
              <a:rPr lang="bg-BG" altLang="bg-BG" sz="2000" b="1"/>
              <a:t>Може да участва с придружител в движевието като пешеходец</a:t>
            </a:r>
            <a:br>
              <a:rPr lang="bg-BG" altLang="bg-BG" sz="2000" b="1"/>
            </a:br>
            <a:r>
              <a:rPr lang="bg-BG" altLang="bg-BG" sz="2000" b="1"/>
              <a:t>2. Умее да се движи безопасно</a:t>
            </a:r>
          </a:p>
        </p:txBody>
      </p:sp>
      <p:pic>
        <p:nvPicPr>
          <p:cNvPr id="246788" name="Picture 4" descr="DSC_1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14337"/>
          </a:xfrm>
        </p:spPr>
        <p:txBody>
          <a:bodyPr/>
          <a:lstStyle/>
          <a:p>
            <a:r>
              <a:rPr lang="bg-BG" altLang="bg-BG" sz="2400" b="1">
                <a:solidFill>
                  <a:schemeClr val="hlink"/>
                </a:solidFill>
              </a:rPr>
              <a:t>Група “Гъбка” спазва правилата за движение!</a:t>
            </a:r>
          </a:p>
        </p:txBody>
      </p:sp>
      <p:pic>
        <p:nvPicPr>
          <p:cNvPr id="243716" name="Picture 4" descr="DSC_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0" name="Rectangle 4"/>
          <p:cNvSpPr>
            <a:spLocks noChangeArrowheads="1"/>
          </p:cNvSpPr>
          <p:nvPr/>
        </p:nvSpPr>
        <p:spPr bwMode="auto">
          <a:xfrm>
            <a:off x="2771775" y="188913"/>
            <a:ext cx="4679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bg-BG" altLang="bg-BG" sz="2000" b="1">
                <a:solidFill>
                  <a:schemeClr val="hlink"/>
                </a:solidFill>
              </a:rPr>
              <a:t>Пешеходна пътека- тип </a:t>
            </a:r>
            <a:r>
              <a:rPr lang="en-US" altLang="bg-BG" sz="2000" b="1">
                <a:solidFill>
                  <a:schemeClr val="hlink"/>
                </a:solidFill>
              </a:rPr>
              <a:t>‘’</a:t>
            </a:r>
            <a:r>
              <a:rPr lang="bg-BG" altLang="bg-BG" sz="2000" b="1">
                <a:solidFill>
                  <a:schemeClr val="hlink"/>
                </a:solidFill>
              </a:rPr>
              <a:t>Зебра</a:t>
            </a:r>
            <a:r>
              <a:rPr lang="en-US" altLang="bg-BG" sz="2000" b="1">
                <a:solidFill>
                  <a:schemeClr val="hlink"/>
                </a:solidFill>
              </a:rPr>
              <a:t>’’</a:t>
            </a:r>
            <a:endParaRPr lang="bg-BG" altLang="bg-BG" sz="2000" b="1">
              <a:solidFill>
                <a:schemeClr val="hlink"/>
              </a:solidFill>
            </a:endParaRPr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700213"/>
            <a:ext cx="2087563" cy="1873250"/>
          </a:xfrm>
        </p:spPr>
        <p:txBody>
          <a:bodyPr/>
          <a:lstStyle/>
          <a:p>
            <a:pPr algn="l"/>
            <a:r>
              <a:rPr lang="bg-BG" altLang="bg-BG" sz="1800" b="1"/>
              <a:t>Зебра всички ме наричат, но дали съм зебра аз,  щом с черно</a:t>
            </a:r>
            <a:r>
              <a:rPr lang="en-US" altLang="bg-BG" sz="1800" b="1"/>
              <a:t>-</a:t>
            </a:r>
            <a:r>
              <a:rPr lang="bg-BG" altLang="bg-BG" sz="1800" b="1"/>
              <a:t>белите чертички ви спасявам от беда?</a:t>
            </a:r>
          </a:p>
        </p:txBody>
      </p:sp>
      <p:pic>
        <p:nvPicPr>
          <p:cNvPr id="198663" name="Контейнер за съдържание 6" descr="13260120_993863184030443_5651193792916111696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412875"/>
            <a:ext cx="694848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7" name="Picture 11" descr="Zebra_walk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33938"/>
            <a:ext cx="1974850" cy="202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350962"/>
          </a:xfrm>
        </p:spPr>
        <p:txBody>
          <a:bodyPr/>
          <a:lstStyle/>
          <a:p>
            <a:pPr algn="l"/>
            <a:r>
              <a:rPr lang="bg-BG" altLang="bg-BG" sz="2000" b="1"/>
              <a:t> В зоопарка виждали сте в клетка</a:t>
            </a:r>
            <a:br>
              <a:rPr lang="bg-BG" altLang="bg-BG" sz="2000" b="1"/>
            </a:br>
            <a:r>
              <a:rPr lang="bg-BG" altLang="bg-BG" sz="2000" b="1"/>
              <a:t> моята африканска братовчедка.</a:t>
            </a:r>
            <a:br>
              <a:rPr lang="bg-BG" altLang="bg-BG" sz="2000" b="1"/>
            </a:br>
            <a:r>
              <a:rPr lang="bg-BG" altLang="bg-BG" sz="2000" b="1"/>
              <a:t> Но аз съм тук от името на двете, </a:t>
            </a:r>
            <a:br>
              <a:rPr lang="bg-BG" altLang="bg-BG" sz="2000" b="1"/>
            </a:br>
            <a:r>
              <a:rPr lang="bg-BG" altLang="bg-BG" sz="2000" b="1"/>
              <a:t> моля ви учтиво…Преминете !!! </a:t>
            </a:r>
            <a:br>
              <a:rPr lang="bg-BG" altLang="bg-BG" sz="2000" b="1"/>
            </a:br>
            <a:endParaRPr lang="bg-BG" altLang="bg-BG" sz="2000" b="1"/>
          </a:p>
        </p:txBody>
      </p:sp>
      <p:pic>
        <p:nvPicPr>
          <p:cNvPr id="202756" name="Контейнер за съдържание 7" descr="13330873_993866344030127_6907011031414040425_n.jpg"/>
          <p:cNvPicPr>
            <a:picLocks noGrp="1" noChangeAspect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844675"/>
            <a:ext cx="8532812" cy="4800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2758" name="Picture 6" descr="Zebra_behin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13325"/>
            <a:ext cx="692150" cy="184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2" name="Rectangle 4"/>
          <p:cNvSpPr>
            <a:spLocks noChangeArrowheads="1"/>
          </p:cNvSpPr>
          <p:nvPr/>
        </p:nvSpPr>
        <p:spPr bwMode="auto">
          <a:xfrm>
            <a:off x="755650" y="401638"/>
            <a:ext cx="1982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bg-BG" altLang="bg-BG" sz="2400" b="1"/>
              <a:t>Пресичат…</a:t>
            </a:r>
          </a:p>
        </p:txBody>
      </p:sp>
      <p:pic>
        <p:nvPicPr>
          <p:cNvPr id="206853" name="Контейнер за съдържание 9" descr="13319938_993865030696925_4159717382231139174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914400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30" name="Rectangle 6"/>
          <p:cNvSpPr>
            <a:spLocks noChangeArrowheads="1"/>
          </p:cNvSpPr>
          <p:nvPr/>
        </p:nvSpPr>
        <p:spPr bwMode="auto">
          <a:xfrm>
            <a:off x="2411413" y="260350"/>
            <a:ext cx="8924925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FontTx/>
              <a:buChar char="-"/>
            </a:pPr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  <a:t>  Виж, Коте, пешеходната пътека </a:t>
            </a:r>
            <a:b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  <a:t>   свързва този тротоар с отсрещния</a:t>
            </a:r>
            <a:b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  <a:t>   и ни помага да пресечем правилно</a:t>
            </a:r>
            <a:b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  <a:t>   пътното платно - улицата.</a:t>
            </a:r>
            <a:b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bg-BG" altLang="bg-BG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buFontTx/>
              <a:buChar char="-"/>
            </a:pPr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  <a:t>  А на тротоара може ли до здрач, </a:t>
            </a:r>
          </a:p>
          <a:p>
            <a:pPr algn="l"/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  <a:t>   да играем с Ники мач ? </a:t>
            </a:r>
            <a:b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bg-BG" altLang="bg-BG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buFontTx/>
              <a:buChar char="-"/>
            </a:pPr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  <a:t> Не защото той е място за движение,</a:t>
            </a:r>
          </a:p>
          <a:p>
            <a:pPr algn="l"/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</a:rPr>
              <a:t>   а не за забавление..</a:t>
            </a:r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..</a:t>
            </a:r>
            <a:r>
              <a:rPr lang="en-US" altLang="bg-BG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/>
            </a:r>
            <a:br>
              <a:rPr lang="en-US" altLang="bg-BG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</a:br>
            <a:endParaRPr lang="bg-BG" altLang="bg-BG" b="1">
              <a:effectLst>
                <a:outerShdw blurRad="38100" dist="38100" dir="2700000" algn="tl">
                  <a:srgbClr val="000000"/>
                </a:outerShdw>
              </a:effectLst>
              <a:sym typeface="Wingdings" pitchFamily="2" charset="2"/>
            </a:endParaRPr>
          </a:p>
          <a:p>
            <a:pPr algn="l">
              <a:buFontTx/>
              <a:buChar char="-"/>
            </a:pPr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 Виж на тези снимки, </a:t>
            </a:r>
          </a:p>
          <a:p>
            <a:pPr algn="l"/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  как животните също се учат</a:t>
            </a:r>
          </a:p>
          <a:p>
            <a:pPr algn="l"/>
            <a:r>
              <a:rPr lang="bg-BG" altLang="bg-BG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  и ти вече ще знаеш…</a:t>
            </a:r>
          </a:p>
        </p:txBody>
      </p:sp>
      <p:pic>
        <p:nvPicPr>
          <p:cNvPr id="205831" name="Picture 7" descr="animal-graphics-black-cat-49103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5581650"/>
            <a:ext cx="1419225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32" name="Picture 8" descr="Mujer-2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365625"/>
            <a:ext cx="2232025" cy="249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33" name="Picture 9" descr="2059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373563"/>
            <a:ext cx="2130425" cy="248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37" name="Picture 13" descr="светофар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00213"/>
            <a:ext cx="358775" cy="515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38" name="Picture 14" descr="b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2014538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363" y="260350"/>
            <a:ext cx="9037637" cy="703263"/>
          </a:xfrm>
        </p:spPr>
        <p:txBody>
          <a:bodyPr/>
          <a:lstStyle/>
          <a:p>
            <a:pPr algn="l"/>
            <a:r>
              <a:rPr lang="bg-BG" altLang="bg-BG" sz="2800" b="1"/>
              <a:t>И животните пресичат правилно…</a:t>
            </a:r>
          </a:p>
        </p:txBody>
      </p:sp>
      <p:sp>
        <p:nvSpPr>
          <p:cNvPr id="20787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0" y="2565400"/>
            <a:ext cx="3024188" cy="35655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bg-BG" altLang="bg-BG" sz="2400" b="1"/>
              <a:t>В Африка</a:t>
            </a:r>
          </a:p>
          <a:p>
            <a:pPr>
              <a:buFont typeface="Wingdings" pitchFamily="2" charset="2"/>
              <a:buNone/>
            </a:pPr>
            <a:r>
              <a:rPr lang="bg-BG" altLang="bg-BG" sz="2400" b="1"/>
              <a:t>движението</a:t>
            </a:r>
          </a:p>
          <a:p>
            <a:pPr>
              <a:buFont typeface="Wingdings" pitchFamily="2" charset="2"/>
              <a:buNone/>
            </a:pPr>
            <a:r>
              <a:rPr lang="bg-BG" altLang="bg-BG" sz="2400" b="1"/>
              <a:t>е безопасно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bg-BG" altLang="bg-BG" sz="2400"/>
          </a:p>
        </p:txBody>
      </p:sp>
      <p:sp>
        <p:nvSpPr>
          <p:cNvPr id="207879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4648200" y="3941763"/>
            <a:ext cx="4038600" cy="1216025"/>
          </a:xfrm>
        </p:spPr>
        <p:txBody>
          <a:bodyPr/>
          <a:lstStyle/>
          <a:p>
            <a:endParaRPr lang="bg-BG" altLang="bg-BG" sz="2400"/>
          </a:p>
        </p:txBody>
      </p:sp>
      <p:pic>
        <p:nvPicPr>
          <p:cNvPr id="207876" name="Контейнер за съдържание 6" descr="12202100_881035021979927_1675845195_n.jpg"/>
          <p:cNvPicPr>
            <a:picLocks noGrp="1" noChangeAspect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1149350"/>
            <a:ext cx="6875462" cy="570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25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bg-BG" altLang="bg-BG"/>
              <a:t>Кой, кажи ми, има точно три очи </a:t>
            </a:r>
          </a:p>
          <a:p>
            <a:pPr>
              <a:buFont typeface="Wingdings" pitchFamily="2" charset="2"/>
              <a:buNone/>
            </a:pPr>
            <a:r>
              <a:rPr lang="bg-BG" altLang="bg-BG"/>
              <a:t>и важно, важно мига, за да минеш ти ?</a:t>
            </a:r>
            <a:endParaRPr lang="en-US" altLang="bg-BG"/>
          </a:p>
          <a:p>
            <a:pPr>
              <a:buFont typeface="Wingdings" pitchFamily="2" charset="2"/>
              <a:buNone/>
            </a:pPr>
            <a:endParaRPr lang="bg-BG" altLang="bg-BG"/>
          </a:p>
          <a:p>
            <a:pPr>
              <a:buFontTx/>
              <a:buChar char="-"/>
            </a:pPr>
            <a:r>
              <a:rPr lang="bg-BG" altLang="bg-BG"/>
              <a:t>Щом </a:t>
            </a:r>
            <a:r>
              <a:rPr lang="bg-BG" altLang="bg-BG">
                <a:solidFill>
                  <a:schemeClr val="accent1"/>
                </a:solidFill>
              </a:rPr>
              <a:t>червеното</a:t>
            </a:r>
            <a:r>
              <a:rPr lang="bg-BG" altLang="bg-BG"/>
              <a:t> гори, </a:t>
            </a:r>
          </a:p>
          <a:p>
            <a:pPr>
              <a:buFontTx/>
              <a:buNone/>
            </a:pPr>
            <a:r>
              <a:rPr lang="bg-BG" altLang="bg-BG"/>
              <a:t>светофарът казва</a:t>
            </a:r>
            <a:r>
              <a:rPr lang="en-US" altLang="bg-BG"/>
              <a:t> </a:t>
            </a:r>
            <a:r>
              <a:rPr lang="bg-BG" altLang="bg-BG"/>
              <a:t>- СПРИ !!!</a:t>
            </a:r>
          </a:p>
          <a:p>
            <a:pPr>
              <a:buFontTx/>
              <a:buNone/>
            </a:pPr>
            <a:endParaRPr lang="bg-BG" altLang="bg-BG"/>
          </a:p>
          <a:p>
            <a:pPr>
              <a:buFontTx/>
              <a:buChar char="-"/>
            </a:pPr>
            <a:r>
              <a:rPr lang="bg-BG" altLang="bg-BG">
                <a:solidFill>
                  <a:schemeClr val="hlink"/>
                </a:solidFill>
              </a:rPr>
              <a:t>Жълто</a:t>
            </a:r>
            <a:r>
              <a:rPr lang="bg-BG" altLang="bg-BG"/>
              <a:t>, ако светне, без да се съмняваш, трябва много да внимаваш !!!</a:t>
            </a:r>
          </a:p>
          <a:p>
            <a:pPr>
              <a:buFontTx/>
              <a:buChar char="-"/>
            </a:pPr>
            <a:endParaRPr lang="bg-BG" altLang="bg-BG"/>
          </a:p>
          <a:p>
            <a:pPr>
              <a:buFontTx/>
              <a:buChar char="-"/>
            </a:pPr>
            <a:r>
              <a:rPr lang="bg-BG" altLang="bg-BG"/>
              <a:t>А покаже ли </a:t>
            </a:r>
            <a:r>
              <a:rPr lang="bg-BG" altLang="bg-BG">
                <a:solidFill>
                  <a:srgbClr val="33CC33"/>
                </a:solidFill>
              </a:rPr>
              <a:t>зелено</a:t>
            </a:r>
            <a:r>
              <a:rPr lang="bg-BG" altLang="bg-BG"/>
              <a:t>,</a:t>
            </a:r>
          </a:p>
          <a:p>
            <a:pPr>
              <a:buFontTx/>
              <a:buNone/>
            </a:pPr>
            <a:r>
              <a:rPr lang="bg-BG" altLang="bg-BG"/>
              <a:t> преминаването знаете е разрешено.</a:t>
            </a:r>
          </a:p>
        </p:txBody>
      </p:sp>
      <p:pic>
        <p:nvPicPr>
          <p:cNvPr id="208903" name="Picture 7" descr="светофар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096963"/>
            <a:ext cx="971550" cy="576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8" name="Контейнер за съдържание 4" descr="13240619_993863317363763_2307434047449988121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838835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bg-BG" altLang="bg-BG" sz="2400" b="1">
                <a:solidFill>
                  <a:schemeClr val="hlink"/>
                </a:solidFill>
              </a:rPr>
              <a:t>“На улицата е опасно”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bg-BG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bg-BG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358</TotalTime>
  <Words>414</Words>
  <Application>Microsoft Office PowerPoint</Application>
  <PresentationFormat>On-screen Show (4:3)</PresentationFormat>
  <Paragraphs>102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Tahoma</vt:lpstr>
      <vt:lpstr>Times New Roman</vt:lpstr>
      <vt:lpstr>Wingdings</vt:lpstr>
      <vt:lpstr>Curtain Call</vt:lpstr>
      <vt:lpstr>Microsoft Graph Chart</vt:lpstr>
      <vt:lpstr>“На улицата е опасно!”</vt:lpstr>
      <vt:lpstr>“На улицата е опасно”</vt:lpstr>
      <vt:lpstr>Зебра всички ме наричат, но дали съм зебра аз,  щом с черно-белите чертички ви спасявам от беда?</vt:lpstr>
      <vt:lpstr> В зоопарка виждали сте в клетка  моята африканска братовчедка.  Но аз съм тук от името на двете,   моля ви учтиво…Преминете !!!  </vt:lpstr>
      <vt:lpstr>PowerPoint Presentation</vt:lpstr>
      <vt:lpstr>PowerPoint Presentation</vt:lpstr>
      <vt:lpstr>И животните пресичат правилно…</vt:lpstr>
      <vt:lpstr>PowerPoint Presentation</vt:lpstr>
      <vt:lpstr>“На улицата е опасно”</vt:lpstr>
      <vt:lpstr> Пешеходна пътека  Аз съм с бяло-черна дреха  и познавам вашите крачета! Наричат ме...пешеходна пътека</vt:lpstr>
      <vt:lpstr>Пешеходна пътека</vt:lpstr>
      <vt:lpstr>Пътни знаци</vt:lpstr>
      <vt:lpstr>На пътя щом си ,      ти глава вдигни  към знака... Спри детето запази !!!</vt:lpstr>
      <vt:lpstr>Игра – ‘’Пчеличке, кацни!”</vt:lpstr>
      <vt:lpstr>СВЕТОФАР</vt:lpstr>
      <vt:lpstr>Апликиране:  “Подреди светофара”</vt:lpstr>
      <vt:lpstr>   песен</vt:lpstr>
      <vt:lpstr>PowerPoint Presentation</vt:lpstr>
      <vt:lpstr>PowerPoint Presentation</vt:lpstr>
      <vt:lpstr>Давай, газ, гумите свистят!  Стоп, спирачка, гумите свистят....!!!</vt:lpstr>
      <vt:lpstr>На улицата е опасно, но ние знаем правилата!</vt:lpstr>
      <vt:lpstr>Свидетелство за пешеходец: 1. Може да участва с придружител в движевието като пешеходец 2. Умее да се движи безопасно</vt:lpstr>
      <vt:lpstr>Група “Гъбка” спазва правилата за движение!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улицата е опасно</dc:title>
  <dc:creator>lomska</dc:creator>
  <cp:lastModifiedBy>K2</cp:lastModifiedBy>
  <cp:revision>5</cp:revision>
  <cp:lastPrinted>1601-01-01T00:00:00Z</cp:lastPrinted>
  <dcterms:created xsi:type="dcterms:W3CDTF">2016-05-29T13:55:44Z</dcterms:created>
  <dcterms:modified xsi:type="dcterms:W3CDTF">2019-11-27T08:39:15Z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7</vt:i4>
  </property>
</Properties>
</file>