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.jpg"/>
  <Default Extension="png" ContentType="image/png"/>
  <Default Extension="rels" ContentType="application/vnd.openxmlformats-package.relationships+xml"/>
  <Override PartName="/customXml/itemProps6.xml" ContentType="application/vnd.openxmlformats-officedocument.customXmlProperties+xml"/>
  <Override PartName="/customXml/itemProps7.xml" ContentType="application/vnd.openxmlformats-officedocument.customXmlProperties+xml"/>
  <Override PartName="/customXml/itemProps8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diagrams/colors1.xml" ContentType="application/vnd.openxmlformats-officedocument.drawingml.diagramColors+xml"/>
  <Override PartName="/ppt/diagrams/data1.xml" ContentType="application/vnd.openxmlformats-officedocument.drawingml.diagramData+xml"/>
  <Override PartName="/ppt/diagrams/drawing1.xml" ContentType="application/vnd.ms-office.drawingml.diagramDrawing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>
  <p:sldMasterIdLst>
    <p:sldMasterId id="2147483648" r:id="rId1"/>
  </p:sldMasterIdLst>
  <p:notesMasterIdLst>
    <p:notesMasterId r:id="rId4"/>
  </p:notesMasterIdLst>
  <p:handoutMasterIdLst>
    <p:handoutMasterId r:id="rId37"/>
  </p:handoutMasterIdLst>
  <p:sldIdLst>
    <p:sldId id="257" r:id="rId3"/>
    <p:sldId id="310" r:id="rId5"/>
    <p:sldId id="312" r:id="rId6"/>
    <p:sldId id="275" r:id="rId7"/>
    <p:sldId id="291" r:id="rId8"/>
    <p:sldId id="276" r:id="rId9"/>
    <p:sldId id="292" r:id="rId10"/>
    <p:sldId id="296" r:id="rId11"/>
    <p:sldId id="297" r:id="rId12"/>
    <p:sldId id="313" r:id="rId13"/>
    <p:sldId id="298" r:id="rId14"/>
    <p:sldId id="315" r:id="rId15"/>
    <p:sldId id="299" r:id="rId16"/>
    <p:sldId id="300" r:id="rId17"/>
    <p:sldId id="304" r:id="rId18"/>
    <p:sldId id="305" r:id="rId19"/>
    <p:sldId id="306" r:id="rId20"/>
    <p:sldId id="307" r:id="rId21"/>
    <p:sldId id="277" r:id="rId22"/>
    <p:sldId id="294" r:id="rId23"/>
    <p:sldId id="293" r:id="rId24"/>
    <p:sldId id="295" r:id="rId25"/>
    <p:sldId id="302" r:id="rId26"/>
    <p:sldId id="301" r:id="rId27"/>
    <p:sldId id="280" r:id="rId28"/>
    <p:sldId id="303" r:id="rId29"/>
    <p:sldId id="309" r:id="rId30"/>
    <p:sldId id="281" r:id="rId31"/>
    <p:sldId id="287" r:id="rId32"/>
    <p:sldId id="272" r:id="rId33"/>
    <p:sldId id="288" r:id="rId34"/>
    <p:sldId id="274" r:id="rId35"/>
    <p:sldId id="289" r:id="rId36"/>
  </p:sldIdLst>
  <p:sldSz cx="12192000" cy="6858000"/>
  <p:notesSz cx="6858000" cy="9144000"/>
  <p:defaultTextStyle>
    <a:defPPr rtl="0">
      <a:defRPr lang="bg-BG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2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BE1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544" autoAdjust="0"/>
    <p:restoredTop sz="99467" autoAdjust="0"/>
  </p:normalViewPr>
  <p:slideViewPr>
    <p:cSldViewPr showGuides="1">
      <p:cViewPr>
        <p:scale>
          <a:sx n="81" d="100"/>
          <a:sy n="81" d="100"/>
        </p:scale>
        <p:origin x="-234" y="228"/>
      </p:cViewPr>
      <p:guideLst>
        <p:guide orient="horz" pos="2160"/>
        <p:guide pos="382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101" d="100"/>
          <a:sy n="101" d="100"/>
        </p:scale>
        <p:origin x="2802" y="10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3" Type="http://schemas.openxmlformats.org/officeDocument/2006/relationships/customXml" Target="../customXml/item3.xml"/><Relationship Id="rId42" Type="http://schemas.openxmlformats.org/officeDocument/2006/relationships/customXml" Target="../customXml/item2.xml"/><Relationship Id="rId41" Type="http://schemas.openxmlformats.org/officeDocument/2006/relationships/customXml" Target="../customXml/item1.xml"/><Relationship Id="rId40" Type="http://schemas.openxmlformats.org/officeDocument/2006/relationships/tableStyles" Target="tableStyles.xml"/><Relationship Id="rId4" Type="http://schemas.openxmlformats.org/officeDocument/2006/relationships/notesMaster" Target="notesMasters/notesMaster1.xml"/><Relationship Id="rId39" Type="http://schemas.openxmlformats.org/officeDocument/2006/relationships/viewProps" Target="viewProps.xml"/><Relationship Id="rId38" Type="http://schemas.openxmlformats.org/officeDocument/2006/relationships/presProps" Target="presProps.xml"/><Relationship Id="rId37" Type="http://schemas.openxmlformats.org/officeDocument/2006/relationships/handoutMaster" Target="handoutMasters/handoutMaster1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coloredoutline_colorful1">
  <dgm:title val=""/>
  <dgm:desc val=""/>
  <dgm:catLst>
    <dgm:cat type="colorful" pri="10100"/>
  </dgm:catLst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5C0B14E-AEA6-48D3-A387-ED4A3A3BF840}" type="doc">
      <dgm:prSet loTypeId="urn:microsoft.com/office/officeart/2016/7/layout/AccentHomeChevronProcess" loCatId="process" qsTypeId="urn:microsoft.com/office/officeart/2005/8/quickstyle/simple1" qsCatId="simple" csTypeId="urn:microsoft.com/office/officeart/2018/5/colors/Iconchunking_coloredoutline_colorful1" csCatId="colorful" phldr="1"/>
      <dgm:spPr/>
      <dgm:t>
        <a:bodyPr/>
        <a:lstStyle/>
        <a:p>
          <a:endParaRPr lang="en-US"/>
        </a:p>
      </dgm:t>
    </dgm:pt>
    <dgm:pt modelId="{AACEAFD5-63CF-4AFC-B46F-BE086C5D447C}">
      <dgm:prSet phldrT="[Text]"/>
      <dgm:spPr>
        <a:solidFill>
          <a:schemeClr val="accent1"/>
        </a:solidFill>
        <a:ln>
          <a:solidFill>
            <a:schemeClr val="accent1"/>
          </a:solidFill>
        </a:ln>
      </dgm:spPr>
      <dgm:t>
        <a:bodyPr/>
        <a:lstStyle/>
        <a:p>
          <a:r>
            <a:rPr lang="ru-RU" b="1" smtClean="0">
              <a:solidFill>
                <a:schemeClr val="bg1"/>
              </a:solidFill>
              <a:effectLst/>
            </a:rPr>
            <a:t>1977</a:t>
          </a:r>
          <a:endParaRPr lang="en-US" b="1" dirty="0">
            <a:solidFill>
              <a:schemeClr val="bg1"/>
            </a:solidFill>
            <a:effectLst/>
            <a:latin typeface="+mj-lt"/>
          </a:endParaRPr>
        </a:p>
      </dgm:t>
    </dgm:pt>
    <dgm:pt modelId="{7A0BD8EC-BB4A-4912-A54E-6F39B681264E}" cxnId="{AE101ABC-7EA3-4444-A576-8AB15A371C84}" type="parTrans">
      <dgm:prSet/>
      <dgm:spPr/>
      <dgm:t>
        <a:bodyPr/>
        <a:lstStyle/>
        <a:p>
          <a:endParaRPr lang="en-US" b="1">
            <a:effectLst/>
          </a:endParaRPr>
        </a:p>
      </dgm:t>
    </dgm:pt>
    <dgm:pt modelId="{7A8D4B4D-06E9-4958-810D-A6226B6AC588}" cxnId="{AE101ABC-7EA3-4444-A576-8AB15A371C84}" type="sibTrans">
      <dgm:prSet/>
      <dgm:spPr/>
      <dgm:t>
        <a:bodyPr/>
        <a:lstStyle/>
        <a:p>
          <a:endParaRPr lang="en-US" b="1">
            <a:effectLst/>
          </a:endParaRPr>
        </a:p>
      </dgm:t>
    </dgm:pt>
    <dgm:pt modelId="{349299C9-846E-4827-813A-349CCCE20782}">
      <dgm:prSet phldrT="[Text]" custT="1"/>
      <dgm:spPr/>
      <dgm:t>
        <a:bodyPr lIns="108000" tIns="432000" rIns="288000" anchor="t" anchorCtr="0"/>
        <a:lstStyle/>
        <a:p>
          <a:pPr marL="0" lvl="0" indent="0" algn="l" defTabSz="533400">
            <a:lnSpc>
              <a:spcPts val="1500"/>
            </a:lnSpc>
            <a:spcBef>
              <a:spcPct val="0"/>
            </a:spcBef>
            <a:spcAft>
              <a:spcPts val="0"/>
            </a:spcAft>
            <a:buNone/>
          </a:pPr>
          <a:r>
            <a:rPr lang="bg-BG" sz="1400" b="1" kern="1200" dirty="0" smtClean="0">
              <a:solidFill>
                <a:srgbClr val="002060"/>
              </a:solidFill>
              <a:effectLst/>
              <a:latin typeface="+mn-lt"/>
              <a:ea typeface="+mn-ea"/>
              <a:cs typeface="+mn-cs"/>
            </a:rPr>
            <a:t>Откриване на ДГ„Първи юни“- с 10 групи за деца от 3 до 7 години.</a:t>
          </a:r>
          <a:endParaRPr lang="en-US" sz="1400" b="1" kern="1200" dirty="0">
            <a:solidFill>
              <a:srgbClr val="002060"/>
            </a:solidFill>
            <a:effectLst/>
            <a:latin typeface="+mn-lt"/>
            <a:ea typeface="+mn-ea"/>
            <a:cs typeface="+mn-cs"/>
          </a:endParaRPr>
        </a:p>
      </dgm:t>
    </dgm:pt>
    <dgm:pt modelId="{AEA27547-B9ED-4994-BD27-04EC297EF367}" cxnId="{0EFA3039-6828-403C-9445-4359BA6645E6}" type="parTrans">
      <dgm:prSet/>
      <dgm:spPr/>
      <dgm:t>
        <a:bodyPr/>
        <a:lstStyle/>
        <a:p>
          <a:endParaRPr lang="en-US" b="1">
            <a:effectLst/>
          </a:endParaRPr>
        </a:p>
      </dgm:t>
    </dgm:pt>
    <dgm:pt modelId="{9D819F52-ACA0-4B08-8256-DF6BD8FA3A0B}" cxnId="{0EFA3039-6828-403C-9445-4359BA6645E6}" type="sibTrans">
      <dgm:prSet/>
      <dgm:spPr/>
      <dgm:t>
        <a:bodyPr/>
        <a:lstStyle/>
        <a:p>
          <a:endParaRPr lang="en-US" b="1">
            <a:effectLst/>
          </a:endParaRPr>
        </a:p>
      </dgm:t>
    </dgm:pt>
    <dgm:pt modelId="{D71FC021-6A65-44D1-95B9-0E6C89079866}">
      <dgm:prSet phldrT="[Text]"/>
      <dgm:spPr>
        <a:solidFill>
          <a:schemeClr val="accent3"/>
        </a:solidFill>
        <a:ln>
          <a:solidFill>
            <a:schemeClr val="accent3"/>
          </a:solidFill>
        </a:ln>
      </dgm:spPr>
      <dgm:t>
        <a:bodyPr/>
        <a:lstStyle/>
        <a:p>
          <a:r>
            <a:rPr lang="bg-BG" b="1" dirty="0" smtClean="0">
              <a:effectLst/>
              <a:latin typeface="+mj-lt"/>
            </a:rPr>
            <a:t>1993</a:t>
          </a:r>
          <a:endParaRPr lang="en-US" b="1" dirty="0">
            <a:effectLst/>
            <a:latin typeface="+mj-lt"/>
          </a:endParaRPr>
        </a:p>
      </dgm:t>
    </dgm:pt>
    <dgm:pt modelId="{862AAE39-3AAD-40E3-BA20-90187BD73242}" cxnId="{53239C96-427C-420B-95DC-546F3B30ED65}" type="parTrans">
      <dgm:prSet/>
      <dgm:spPr/>
      <dgm:t>
        <a:bodyPr/>
        <a:lstStyle/>
        <a:p>
          <a:endParaRPr lang="en-US" b="1">
            <a:effectLst/>
          </a:endParaRPr>
        </a:p>
      </dgm:t>
    </dgm:pt>
    <dgm:pt modelId="{9B090D9D-470E-46E2-AABB-0368A52481AA}" cxnId="{53239C96-427C-420B-95DC-546F3B30ED65}" type="sibTrans">
      <dgm:prSet/>
      <dgm:spPr/>
      <dgm:t>
        <a:bodyPr/>
        <a:lstStyle/>
        <a:p>
          <a:endParaRPr lang="en-US" b="1">
            <a:effectLst/>
          </a:endParaRPr>
        </a:p>
      </dgm:t>
    </dgm:pt>
    <dgm:pt modelId="{4A6BB192-9983-4F48-BBC5-6E384EED7EC5}">
      <dgm:prSet phldrT="[Text]" custT="1"/>
      <dgm:spPr/>
      <dgm:t>
        <a:bodyPr lIns="108000" tIns="432000" rIns="288000" anchor="t" anchorCtr="0"/>
        <a:lstStyle/>
        <a:p>
          <a:pPr>
            <a:lnSpc>
              <a:spcPts val="1500"/>
            </a:lnSpc>
          </a:pPr>
          <a:r>
            <a:rPr lang="ru-RU" sz="1400" b="1" dirty="0" smtClean="0">
              <a:solidFill>
                <a:srgbClr val="002060"/>
              </a:solidFill>
              <a:effectLst/>
            </a:rPr>
            <a:t>От 1993 година към ЦДГ „Първи юни“ е присъединена една група от филиал с.Соволяно.</a:t>
          </a:r>
          <a:endParaRPr lang="en-US" sz="1400" b="1" dirty="0">
            <a:solidFill>
              <a:srgbClr val="002060"/>
            </a:solidFill>
            <a:effectLst/>
          </a:endParaRPr>
        </a:p>
      </dgm:t>
    </dgm:pt>
    <dgm:pt modelId="{230A6E4A-6CED-4DC0-AEFE-6859FE07B658}" cxnId="{E3115EEA-DE9C-4F06-B8B3-BEB263D5F2B1}" type="parTrans">
      <dgm:prSet/>
      <dgm:spPr/>
      <dgm:t>
        <a:bodyPr/>
        <a:lstStyle/>
        <a:p>
          <a:endParaRPr lang="en-US" b="1">
            <a:effectLst/>
          </a:endParaRPr>
        </a:p>
      </dgm:t>
    </dgm:pt>
    <dgm:pt modelId="{0B568EC2-5D2A-4B00-8047-B7832F245B44}" cxnId="{E3115EEA-DE9C-4F06-B8B3-BEB263D5F2B1}" type="sibTrans">
      <dgm:prSet/>
      <dgm:spPr/>
      <dgm:t>
        <a:bodyPr/>
        <a:lstStyle/>
        <a:p>
          <a:endParaRPr lang="en-US" b="1">
            <a:effectLst/>
          </a:endParaRPr>
        </a:p>
      </dgm:t>
    </dgm:pt>
    <dgm:pt modelId="{32CCB050-072A-41BF-BE1B-388CF53E5629}">
      <dgm:prSet/>
      <dgm:spPr>
        <a:solidFill>
          <a:schemeClr val="accent4"/>
        </a:solidFill>
        <a:ln>
          <a:solidFill>
            <a:schemeClr val="accent4"/>
          </a:solidFill>
        </a:ln>
      </dgm:spPr>
      <dgm:t>
        <a:bodyPr/>
        <a:lstStyle/>
        <a:p>
          <a:r>
            <a:rPr lang="ru-RU" b="1" dirty="0" smtClean="0">
              <a:effectLst/>
              <a:latin typeface="+mj-lt"/>
            </a:rPr>
            <a:t>2011</a:t>
          </a:r>
          <a:endParaRPr lang="ru-RU" b="1" dirty="0">
            <a:effectLst/>
            <a:latin typeface="+mj-lt"/>
          </a:endParaRPr>
        </a:p>
      </dgm:t>
    </dgm:pt>
    <dgm:pt modelId="{B301371B-A53D-4B79-8B8D-7B304894442B}" cxnId="{042E0AE1-6450-410A-B96E-AFBADB139BEA}" type="parTrans">
      <dgm:prSet/>
      <dgm:spPr/>
      <dgm:t>
        <a:bodyPr/>
        <a:lstStyle/>
        <a:p>
          <a:endParaRPr lang="ru-RU" b="1">
            <a:effectLst/>
          </a:endParaRPr>
        </a:p>
      </dgm:t>
    </dgm:pt>
    <dgm:pt modelId="{BF05D8EE-4413-4737-8721-DAF10D6CAB04}" cxnId="{042E0AE1-6450-410A-B96E-AFBADB139BEA}" type="sibTrans">
      <dgm:prSet/>
      <dgm:spPr/>
      <dgm:t>
        <a:bodyPr/>
        <a:lstStyle/>
        <a:p>
          <a:endParaRPr lang="ru-RU" b="1">
            <a:effectLst/>
          </a:endParaRPr>
        </a:p>
      </dgm:t>
    </dgm:pt>
    <dgm:pt modelId="{236B53B6-D9BE-4606-B669-F35EAD49BC6C}">
      <dgm:prSet/>
      <dgm:spPr/>
      <dgm:t>
        <a:bodyPr/>
        <a:lstStyle/>
        <a:p>
          <a:r>
            <a:rPr lang="bg-BG" b="1" dirty="0" smtClean="0">
              <a:effectLst/>
            </a:rPr>
            <a:t>2016</a:t>
          </a:r>
          <a:endParaRPr lang="en-US" b="1" dirty="0">
            <a:effectLst/>
          </a:endParaRPr>
        </a:p>
      </dgm:t>
    </dgm:pt>
    <dgm:pt modelId="{02850961-FC37-482B-881F-5F83BA08CB4A}" cxnId="{9A5D28B9-43CB-4F21-9F35-E1864AE34614}" type="parTrans">
      <dgm:prSet/>
      <dgm:spPr/>
      <dgm:t>
        <a:bodyPr/>
        <a:lstStyle/>
        <a:p>
          <a:endParaRPr lang="en-US" b="1">
            <a:effectLst/>
          </a:endParaRPr>
        </a:p>
      </dgm:t>
    </dgm:pt>
    <dgm:pt modelId="{C3C062A8-28F2-4ABD-8793-3974B28A5F51}" cxnId="{9A5D28B9-43CB-4F21-9F35-E1864AE34614}" type="sibTrans">
      <dgm:prSet/>
      <dgm:spPr/>
      <dgm:t>
        <a:bodyPr/>
        <a:lstStyle/>
        <a:p>
          <a:endParaRPr lang="en-US" b="1">
            <a:effectLst/>
          </a:endParaRPr>
        </a:p>
      </dgm:t>
    </dgm:pt>
    <dgm:pt modelId="{3181FE0C-6E21-4B8C-99DB-275581BDB0AB}">
      <dgm:prSet custT="1"/>
      <dgm:spPr/>
      <dgm:t>
        <a:bodyPr/>
        <a:lstStyle/>
        <a:p>
          <a:endParaRPr lang="bg-BG" sz="1200" b="1" dirty="0">
            <a:solidFill>
              <a:schemeClr val="tx2"/>
            </a:solidFill>
            <a:effectLst/>
          </a:endParaRPr>
        </a:p>
      </dgm:t>
    </dgm:pt>
    <dgm:pt modelId="{264ABD75-1EF4-4E52-8024-370485802462}" cxnId="{552CDDC7-0A1D-4AF2-962C-5A2EC5F38169}" type="parTrans">
      <dgm:prSet/>
      <dgm:spPr/>
      <dgm:t>
        <a:bodyPr/>
        <a:lstStyle/>
        <a:p>
          <a:endParaRPr lang="bg-BG" b="1">
            <a:effectLst/>
          </a:endParaRPr>
        </a:p>
      </dgm:t>
    </dgm:pt>
    <dgm:pt modelId="{58A9DEA1-57FA-4E41-AF7A-188FFB495B69}" cxnId="{552CDDC7-0A1D-4AF2-962C-5A2EC5F38169}" type="sibTrans">
      <dgm:prSet/>
      <dgm:spPr/>
      <dgm:t>
        <a:bodyPr/>
        <a:lstStyle/>
        <a:p>
          <a:endParaRPr lang="bg-BG" b="1">
            <a:effectLst/>
          </a:endParaRPr>
        </a:p>
      </dgm:t>
    </dgm:pt>
    <dgm:pt modelId="{279B4F29-13EC-40A9-818F-F68F8D3A9EDE}">
      <dgm:prSet custT="1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/>
      <dgm:t>
        <a:bodyPr lIns="108000" tIns="432000" rIns="288000" anchor="t" anchorCtr="0"/>
        <a:lstStyle/>
        <a:p>
          <a:pPr marL="0" lvl="0" indent="0" algn="l" defTabSz="533400">
            <a:lnSpc>
              <a:spcPts val="1500"/>
            </a:lnSpc>
            <a:spcBef>
              <a:spcPct val="0"/>
            </a:spcBef>
            <a:spcAft>
              <a:spcPts val="0"/>
            </a:spcAft>
            <a:buNone/>
          </a:pPr>
          <a:endParaRPr lang="en-US" sz="1400" b="1" kern="1200" dirty="0">
            <a:solidFill>
              <a:srgbClr val="002060"/>
            </a:solidFill>
            <a:effectLst/>
            <a:latin typeface="+mn-lt"/>
            <a:ea typeface="+mn-ea"/>
            <a:cs typeface="+mn-cs"/>
          </a:endParaRPr>
        </a:p>
      </dgm:t>
    </dgm:pt>
    <dgm:pt modelId="{429FE508-DD10-4B88-8F35-DB96C74D8820}" cxnId="{203DD8CB-CA2C-4A39-8B56-6F9CBF6ACCBE}" type="sibTrans">
      <dgm:prSet/>
      <dgm:spPr/>
      <dgm:t>
        <a:bodyPr/>
        <a:lstStyle/>
        <a:p>
          <a:endParaRPr lang="bg-BG"/>
        </a:p>
      </dgm:t>
    </dgm:pt>
    <dgm:pt modelId="{E020EFD3-3421-4DAF-8165-9A6C69E0B0D5}" cxnId="{203DD8CB-CA2C-4A39-8B56-6F9CBF6ACCBE}" type="parTrans">
      <dgm:prSet/>
      <dgm:spPr/>
      <dgm:t>
        <a:bodyPr/>
        <a:lstStyle/>
        <a:p>
          <a:endParaRPr lang="bg-BG"/>
        </a:p>
      </dgm:t>
    </dgm:pt>
    <dgm:pt modelId="{04A40292-9119-41B2-B968-7B651F20675D}">
      <dgm:prSet custT="1">
        <dgm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dgm:style>
      </dgm:prSet>
      <dgm:spPr/>
      <dgm:t>
        <a:bodyPr lIns="108000" tIns="432000" rIns="288000" anchor="t" anchorCtr="0"/>
        <a:lstStyle/>
        <a:p>
          <a:pPr marL="0" lvl="0" indent="0" algn="l" defTabSz="533400">
            <a:lnSpc>
              <a:spcPts val="15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1400" b="1" kern="1200" dirty="0" smtClean="0">
              <a:solidFill>
                <a:srgbClr val="002060"/>
              </a:solidFill>
              <a:effectLst/>
              <a:latin typeface="+mn-lt"/>
              <a:ea typeface="+mn-ea"/>
              <a:cs typeface="+mn-cs"/>
            </a:rPr>
            <a:t>Откриване на детска кухня за деца от 10 месеца до 3 години – записани 36 деца. </a:t>
          </a:r>
          <a:endParaRPr lang="en-US" sz="1400" b="1" kern="1200" dirty="0">
            <a:solidFill>
              <a:srgbClr val="002060"/>
            </a:solidFill>
            <a:effectLst/>
            <a:latin typeface="+mn-lt"/>
            <a:ea typeface="+mn-ea"/>
            <a:cs typeface="+mn-cs"/>
          </a:endParaRPr>
        </a:p>
      </dgm:t>
    </dgm:pt>
    <dgm:pt modelId="{B4C4972A-0898-484E-AF78-D5D7E0F991F2}" cxnId="{1D6C5464-DE30-4BEC-9E27-B2C179C39CC4}" type="sibTrans">
      <dgm:prSet/>
      <dgm:spPr/>
      <dgm:t>
        <a:bodyPr/>
        <a:lstStyle/>
        <a:p>
          <a:endParaRPr lang="en-US" b="1">
            <a:effectLst/>
          </a:endParaRPr>
        </a:p>
      </dgm:t>
    </dgm:pt>
    <dgm:pt modelId="{70078FF1-F2A9-4A6B-88D1-8CF3595EFE73}" cxnId="{1D6C5464-DE30-4BEC-9E27-B2C179C39CC4}" type="parTrans">
      <dgm:prSet/>
      <dgm:spPr/>
      <dgm:t>
        <a:bodyPr/>
        <a:lstStyle/>
        <a:p>
          <a:endParaRPr lang="en-US" b="1">
            <a:effectLst/>
          </a:endParaRPr>
        </a:p>
      </dgm:t>
    </dgm:pt>
    <dgm:pt modelId="{594BF422-752C-42F3-A230-3D0E6AE9A886}" type="pres">
      <dgm:prSet presAssocID="{55C0B14E-AEA6-48D3-A387-ED4A3A3BF840}" presName="Name0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F6A1B9E0-4B4A-47A4-A011-67526CEEA770}" type="pres">
      <dgm:prSet presAssocID="{AACEAFD5-63CF-4AFC-B46F-BE086C5D447C}" presName="composite" presStyleCnt="0"/>
      <dgm:spPr/>
      <dgm:t>
        <a:bodyPr/>
        <a:lstStyle/>
        <a:p>
          <a:endParaRPr lang="bg-BG"/>
        </a:p>
      </dgm:t>
    </dgm:pt>
    <dgm:pt modelId="{FA4E6E73-A3C8-4495-927B-8AADA5A74297}" type="pres">
      <dgm:prSet presAssocID="{AACEAFD5-63CF-4AFC-B46F-BE086C5D447C}" presName="L" presStyleLbl="solidFgAcc1" presStyleIdx="0" presStyleCnt="4">
        <dgm:presLayoutVars>
          <dgm:chMax val="0"/>
          <dgm:chPref val="0"/>
        </dgm:presLayoutVars>
      </dgm:prSet>
      <dgm:spPr>
        <a:ln>
          <a:solidFill>
            <a:schemeClr val="accent1"/>
          </a:solidFill>
        </a:ln>
      </dgm:spPr>
      <dgm:t>
        <a:bodyPr/>
        <a:lstStyle/>
        <a:p>
          <a:endParaRPr lang="bg-BG"/>
        </a:p>
      </dgm:t>
    </dgm:pt>
    <dgm:pt modelId="{CA3A6A4E-2D39-41D2-A6B1-B590D0C452D2}" type="pres">
      <dgm:prSet presAssocID="{AACEAFD5-63CF-4AFC-B46F-BE086C5D447C}" presName="parTx" presStyleLbl="alignNode1" presStyleIdx="0" presStyleCnt="4" custLinFactNeighborX="8230" custLinFactNeighborY="-332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10D7AA7-A541-4507-BE7F-36CCF210089F}" type="pres">
      <dgm:prSet presAssocID="{AACEAFD5-63CF-4AFC-B46F-BE086C5D447C}" presName="desTx" presStyleLbl="revTx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F7CDD44-32F1-4759-861F-8DABEBBA8D89}" type="pres">
      <dgm:prSet presAssocID="{AACEAFD5-63CF-4AFC-B46F-BE086C5D447C}" presName="EmptyPlaceHolder" presStyleCnt="0"/>
      <dgm:spPr/>
      <dgm:t>
        <a:bodyPr/>
        <a:lstStyle/>
        <a:p>
          <a:endParaRPr lang="bg-BG"/>
        </a:p>
      </dgm:t>
    </dgm:pt>
    <dgm:pt modelId="{C9A9B9EA-6A1D-4A13-9C7F-C112F25D2888}" type="pres">
      <dgm:prSet presAssocID="{7A8D4B4D-06E9-4958-810D-A6226B6AC588}" presName="space" presStyleCnt="0"/>
      <dgm:spPr/>
      <dgm:t>
        <a:bodyPr/>
        <a:lstStyle/>
        <a:p>
          <a:endParaRPr lang="bg-BG"/>
        </a:p>
      </dgm:t>
    </dgm:pt>
    <dgm:pt modelId="{86E313B1-36D3-44D7-907E-22A08CB8E9CC}" type="pres">
      <dgm:prSet presAssocID="{D71FC021-6A65-44D1-95B9-0E6C89079866}" presName="composite" presStyleCnt="0"/>
      <dgm:spPr/>
      <dgm:t>
        <a:bodyPr/>
        <a:lstStyle/>
        <a:p>
          <a:endParaRPr lang="bg-BG"/>
        </a:p>
      </dgm:t>
    </dgm:pt>
    <dgm:pt modelId="{473F2067-7126-4D56-A328-5A8CFD3D8D52}" type="pres">
      <dgm:prSet presAssocID="{D71FC021-6A65-44D1-95B9-0E6C89079866}" presName="L" presStyleLbl="solidFgAcc1" presStyleIdx="1" presStyleCnt="4">
        <dgm:presLayoutVars>
          <dgm:chMax val="0"/>
          <dgm:chPref val="0"/>
        </dgm:presLayoutVars>
      </dgm:prSet>
      <dgm:spPr>
        <a:ln>
          <a:solidFill>
            <a:schemeClr val="accent3"/>
          </a:solidFill>
        </a:ln>
      </dgm:spPr>
      <dgm:t>
        <a:bodyPr/>
        <a:lstStyle/>
        <a:p>
          <a:endParaRPr lang="bg-BG"/>
        </a:p>
      </dgm:t>
    </dgm:pt>
    <dgm:pt modelId="{7A0B5EFC-88FB-4ED5-994F-D5F6584C2293}" type="pres">
      <dgm:prSet presAssocID="{D71FC021-6A65-44D1-95B9-0E6C89079866}" presName="parTx" presStyleLbl="alignNode1" presStyleIdx="1" presStyleCnt="4" custLinFactNeighborX="6926" custLinFactNeighborY="-651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D7B29F2-0D66-4B4B-BC8A-82DA23575305}" type="pres">
      <dgm:prSet presAssocID="{D71FC021-6A65-44D1-95B9-0E6C89079866}" presName="desTx" presStyleLbl="revTx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ABAA172-7B81-4C6B-BCF2-4572322515C5}" type="pres">
      <dgm:prSet presAssocID="{D71FC021-6A65-44D1-95B9-0E6C89079866}" presName="EmptyPlaceHolder" presStyleCnt="0"/>
      <dgm:spPr/>
      <dgm:t>
        <a:bodyPr/>
        <a:lstStyle/>
        <a:p>
          <a:endParaRPr lang="bg-BG"/>
        </a:p>
      </dgm:t>
    </dgm:pt>
    <dgm:pt modelId="{F5592489-4EC4-4CD3-8C9F-861313656D99}" type="pres">
      <dgm:prSet presAssocID="{9B090D9D-470E-46E2-AABB-0368A52481AA}" presName="space" presStyleCnt="0"/>
      <dgm:spPr/>
      <dgm:t>
        <a:bodyPr/>
        <a:lstStyle/>
        <a:p>
          <a:endParaRPr lang="bg-BG"/>
        </a:p>
      </dgm:t>
    </dgm:pt>
    <dgm:pt modelId="{62262EA1-D674-4DE8-B444-FEC3F6748520}" type="pres">
      <dgm:prSet presAssocID="{32CCB050-072A-41BF-BE1B-388CF53E5629}" presName="composite" presStyleCnt="0"/>
      <dgm:spPr/>
      <dgm:t>
        <a:bodyPr/>
        <a:lstStyle/>
        <a:p>
          <a:endParaRPr lang="bg-BG"/>
        </a:p>
      </dgm:t>
    </dgm:pt>
    <dgm:pt modelId="{7BF6E820-C6E3-4E2C-BB23-ADF9AD641C6B}" type="pres">
      <dgm:prSet presAssocID="{32CCB050-072A-41BF-BE1B-388CF53E5629}" presName="L" presStyleLbl="solidFgAcc1" presStyleIdx="2" presStyleCnt="4">
        <dgm:presLayoutVars>
          <dgm:chMax val="0"/>
          <dgm:chPref val="0"/>
        </dgm:presLayoutVars>
      </dgm:prSet>
      <dgm:spPr>
        <a:ln>
          <a:solidFill>
            <a:schemeClr val="accent4"/>
          </a:solidFill>
        </a:ln>
      </dgm:spPr>
      <dgm:t>
        <a:bodyPr/>
        <a:lstStyle/>
        <a:p>
          <a:endParaRPr lang="bg-BG"/>
        </a:p>
      </dgm:t>
    </dgm:pt>
    <dgm:pt modelId="{B8046455-4EBB-40A8-838B-B584850A8B8E}" type="pres">
      <dgm:prSet presAssocID="{32CCB050-072A-41BF-BE1B-388CF53E5629}" presName="parTx" presStyleLbl="alignNode1" presStyleIdx="2" presStyleCnt="4" custLinFactNeighborX="1213" custLinFactNeighborY="-651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D84544C-5924-422B-9546-A86AE4927E4C}" type="pres">
      <dgm:prSet presAssocID="{32CCB050-072A-41BF-BE1B-388CF53E5629}" presName="desTx" presStyleLbl="revTx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D05E404-1B63-4FC9-A7B8-277860DEBCD0}" type="pres">
      <dgm:prSet presAssocID="{32CCB050-072A-41BF-BE1B-388CF53E5629}" presName="EmptyPlaceHolder" presStyleCnt="0"/>
      <dgm:spPr/>
      <dgm:t>
        <a:bodyPr/>
        <a:lstStyle/>
        <a:p>
          <a:endParaRPr lang="bg-BG"/>
        </a:p>
      </dgm:t>
    </dgm:pt>
    <dgm:pt modelId="{AB144E95-E2AA-430B-870C-A44D04CCB5A8}" type="pres">
      <dgm:prSet presAssocID="{BF05D8EE-4413-4737-8721-DAF10D6CAB04}" presName="space" presStyleCnt="0"/>
      <dgm:spPr/>
      <dgm:t>
        <a:bodyPr/>
        <a:lstStyle/>
        <a:p>
          <a:endParaRPr lang="bg-BG"/>
        </a:p>
      </dgm:t>
    </dgm:pt>
    <dgm:pt modelId="{1E172D13-3BB4-4083-9C7E-4BEC19F6270F}" type="pres">
      <dgm:prSet presAssocID="{236B53B6-D9BE-4606-B669-F35EAD49BC6C}" presName="composite" presStyleCnt="0"/>
      <dgm:spPr/>
      <dgm:t>
        <a:bodyPr/>
        <a:lstStyle/>
        <a:p>
          <a:endParaRPr lang="bg-BG"/>
        </a:p>
      </dgm:t>
    </dgm:pt>
    <dgm:pt modelId="{23A21A60-EF14-400E-A047-BC4C79273050}" type="pres">
      <dgm:prSet presAssocID="{236B53B6-D9BE-4606-B669-F35EAD49BC6C}" presName="L" presStyleLbl="solidFgAcc1" presStyleIdx="3" presStyleCnt="4">
        <dgm:presLayoutVars>
          <dgm:chMax val="0"/>
          <dgm:chPref val="0"/>
        </dgm:presLayoutVars>
      </dgm:prSet>
      <dgm:spPr/>
      <dgm:t>
        <a:bodyPr/>
        <a:lstStyle/>
        <a:p>
          <a:endParaRPr lang="bg-BG"/>
        </a:p>
      </dgm:t>
    </dgm:pt>
    <dgm:pt modelId="{EC37AF4F-C9E0-4691-83A2-4E0E0550DC82}" type="pres">
      <dgm:prSet presAssocID="{236B53B6-D9BE-4606-B669-F35EAD49BC6C}" presName="parTx" presStyleLbl="alignNode1" presStyleIdx="3" presStyleCnt="4" custLinFactNeighborX="-4313" custLinFactNeighborY="-651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bg-BG"/>
        </a:p>
      </dgm:t>
    </dgm:pt>
    <dgm:pt modelId="{E0B08464-C8A1-4745-AD48-3759B5BB274A}" type="pres">
      <dgm:prSet presAssocID="{236B53B6-D9BE-4606-B669-F35EAD49BC6C}" presName="desTx" presStyleLbl="revTx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bg-BG"/>
        </a:p>
      </dgm:t>
    </dgm:pt>
    <dgm:pt modelId="{0461A401-CFE7-44F0-97C2-FC1F36042325}" type="pres">
      <dgm:prSet presAssocID="{236B53B6-D9BE-4606-B669-F35EAD49BC6C}" presName="EmptyPlaceHolder" presStyleCnt="0"/>
      <dgm:spPr/>
      <dgm:t>
        <a:bodyPr/>
        <a:lstStyle/>
        <a:p>
          <a:endParaRPr lang="bg-BG"/>
        </a:p>
      </dgm:t>
    </dgm:pt>
  </dgm:ptLst>
  <dgm:cxnLst>
    <dgm:cxn modelId="{E3115EEA-DE9C-4F06-B8B3-BEB263D5F2B1}" srcId="{D71FC021-6A65-44D1-95B9-0E6C89079866}" destId="{4A6BB192-9983-4F48-BBC5-6E384EED7EC5}" srcOrd="0" destOrd="0" parTransId="{230A6E4A-6CED-4DC0-AEFE-6859FE07B658}" sibTransId="{0B568EC2-5D2A-4B00-8047-B7832F245B44}"/>
    <dgm:cxn modelId="{10122CFA-F2C6-4519-A06A-6ABCC8B80C59}" type="presOf" srcId="{32CCB050-072A-41BF-BE1B-388CF53E5629}" destId="{B8046455-4EBB-40A8-838B-B584850A8B8E}" srcOrd="0" destOrd="0" presId="urn:microsoft.com/office/officeart/2016/7/layout/AccentHomeChevronProcess"/>
    <dgm:cxn modelId="{0EFA3039-6828-403C-9445-4359BA6645E6}" srcId="{AACEAFD5-63CF-4AFC-B46F-BE086C5D447C}" destId="{349299C9-846E-4827-813A-349CCCE20782}" srcOrd="0" destOrd="0" parTransId="{AEA27547-B9ED-4994-BD27-04EC297EF367}" sibTransId="{9D819F52-ACA0-4B08-8256-DF6BD8FA3A0B}"/>
    <dgm:cxn modelId="{993A834D-F9E7-487D-A46B-FD9A309F5C59}" type="presOf" srcId="{04A40292-9119-41B2-B968-7B651F20675D}" destId="{1D84544C-5924-422B-9546-A86AE4927E4C}" srcOrd="0" destOrd="0" presId="urn:microsoft.com/office/officeart/2016/7/layout/AccentHomeChevronProcess"/>
    <dgm:cxn modelId="{3B3D6A83-6761-4AB9-A45B-42084F9A1B0E}" type="presOf" srcId="{279B4F29-13EC-40A9-818F-F68F8D3A9EDE}" destId="{1D84544C-5924-422B-9546-A86AE4927E4C}" srcOrd="0" destOrd="1" presId="urn:microsoft.com/office/officeart/2016/7/layout/AccentHomeChevronProcess"/>
    <dgm:cxn modelId="{6CDEA839-6538-453E-9113-58ECC65280CB}" type="presOf" srcId="{AACEAFD5-63CF-4AFC-B46F-BE086C5D447C}" destId="{CA3A6A4E-2D39-41D2-A6B1-B590D0C452D2}" srcOrd="0" destOrd="0" presId="urn:microsoft.com/office/officeart/2016/7/layout/AccentHomeChevronProcess"/>
    <dgm:cxn modelId="{219EA357-E48B-4A91-91A7-8282DFF10601}" type="presOf" srcId="{55C0B14E-AEA6-48D3-A387-ED4A3A3BF840}" destId="{594BF422-752C-42F3-A230-3D0E6AE9A886}" srcOrd="0" destOrd="0" presId="urn:microsoft.com/office/officeart/2016/7/layout/AccentHomeChevronProcess"/>
    <dgm:cxn modelId="{80F9C723-6299-4C6B-A11F-375A55B610CB}" type="presOf" srcId="{3181FE0C-6E21-4B8C-99DB-275581BDB0AB}" destId="{FD7B29F2-0D66-4B4B-BC8A-82DA23575305}" srcOrd="0" destOrd="1" presId="urn:microsoft.com/office/officeart/2016/7/layout/AccentHomeChevronProcess"/>
    <dgm:cxn modelId="{B96B1390-C425-4C7B-9D90-5FF6F7071650}" type="presOf" srcId="{236B53B6-D9BE-4606-B669-F35EAD49BC6C}" destId="{EC37AF4F-C9E0-4691-83A2-4E0E0550DC82}" srcOrd="0" destOrd="0" presId="urn:microsoft.com/office/officeart/2016/7/layout/AccentHomeChevronProcess"/>
    <dgm:cxn modelId="{203DD8CB-CA2C-4A39-8B56-6F9CBF6ACCBE}" srcId="{32CCB050-072A-41BF-BE1B-388CF53E5629}" destId="{279B4F29-13EC-40A9-818F-F68F8D3A9EDE}" srcOrd="1" destOrd="0" parTransId="{E020EFD3-3421-4DAF-8165-9A6C69E0B0D5}" sibTransId="{429FE508-DD10-4B88-8F35-DB96C74D8820}"/>
    <dgm:cxn modelId="{53239C96-427C-420B-95DC-546F3B30ED65}" srcId="{55C0B14E-AEA6-48D3-A387-ED4A3A3BF840}" destId="{D71FC021-6A65-44D1-95B9-0E6C89079866}" srcOrd="1" destOrd="0" parTransId="{862AAE39-3AAD-40E3-BA20-90187BD73242}" sibTransId="{9B090D9D-470E-46E2-AABB-0368A52481AA}"/>
    <dgm:cxn modelId="{9A5D28B9-43CB-4F21-9F35-E1864AE34614}" srcId="{55C0B14E-AEA6-48D3-A387-ED4A3A3BF840}" destId="{236B53B6-D9BE-4606-B669-F35EAD49BC6C}" srcOrd="3" destOrd="0" parTransId="{02850961-FC37-482B-881F-5F83BA08CB4A}" sibTransId="{C3C062A8-28F2-4ABD-8793-3974B28A5F51}"/>
    <dgm:cxn modelId="{552CDDC7-0A1D-4AF2-962C-5A2EC5F38169}" srcId="{D71FC021-6A65-44D1-95B9-0E6C89079866}" destId="{3181FE0C-6E21-4B8C-99DB-275581BDB0AB}" srcOrd="1" destOrd="0" parTransId="{264ABD75-1EF4-4E52-8024-370485802462}" sibTransId="{58A9DEA1-57FA-4E41-AF7A-188FFB495B69}"/>
    <dgm:cxn modelId="{042E0AE1-6450-410A-B96E-AFBADB139BEA}" srcId="{55C0B14E-AEA6-48D3-A387-ED4A3A3BF840}" destId="{32CCB050-072A-41BF-BE1B-388CF53E5629}" srcOrd="2" destOrd="0" parTransId="{B301371B-A53D-4B79-8B8D-7B304894442B}" sibTransId="{BF05D8EE-4413-4737-8721-DAF10D6CAB04}"/>
    <dgm:cxn modelId="{F23BFC27-EEA1-48DD-A68B-3C9BF1AE455D}" type="presOf" srcId="{349299C9-846E-4827-813A-349CCCE20782}" destId="{810D7AA7-A541-4507-BE7F-36CCF210089F}" srcOrd="0" destOrd="0" presId="urn:microsoft.com/office/officeart/2016/7/layout/AccentHomeChevronProcess"/>
    <dgm:cxn modelId="{1D6C5464-DE30-4BEC-9E27-B2C179C39CC4}" srcId="{32CCB050-072A-41BF-BE1B-388CF53E5629}" destId="{04A40292-9119-41B2-B968-7B651F20675D}" srcOrd="0" destOrd="0" parTransId="{70078FF1-F2A9-4A6B-88D1-8CF3595EFE73}" sibTransId="{B4C4972A-0898-484E-AF78-D5D7E0F991F2}"/>
    <dgm:cxn modelId="{60399491-EC61-4ACD-870E-1A66600F3D26}" type="presOf" srcId="{D71FC021-6A65-44D1-95B9-0E6C89079866}" destId="{7A0B5EFC-88FB-4ED5-994F-D5F6584C2293}" srcOrd="0" destOrd="0" presId="urn:microsoft.com/office/officeart/2016/7/layout/AccentHomeChevronProcess"/>
    <dgm:cxn modelId="{AE101ABC-7EA3-4444-A576-8AB15A371C84}" srcId="{55C0B14E-AEA6-48D3-A387-ED4A3A3BF840}" destId="{AACEAFD5-63CF-4AFC-B46F-BE086C5D447C}" srcOrd="0" destOrd="0" parTransId="{7A0BD8EC-BB4A-4912-A54E-6F39B681264E}" sibTransId="{7A8D4B4D-06E9-4958-810D-A6226B6AC588}"/>
    <dgm:cxn modelId="{10D08116-DBB8-45F3-B59C-EC2A424825D5}" type="presOf" srcId="{4A6BB192-9983-4F48-BBC5-6E384EED7EC5}" destId="{FD7B29F2-0D66-4B4B-BC8A-82DA23575305}" srcOrd="0" destOrd="0" presId="urn:microsoft.com/office/officeart/2016/7/layout/AccentHomeChevronProcess"/>
    <dgm:cxn modelId="{C93892E1-28C0-4B75-A464-293C00708672}" type="presParOf" srcId="{594BF422-752C-42F3-A230-3D0E6AE9A886}" destId="{F6A1B9E0-4B4A-47A4-A011-67526CEEA770}" srcOrd="0" destOrd="0" presId="urn:microsoft.com/office/officeart/2016/7/layout/AccentHomeChevronProcess"/>
    <dgm:cxn modelId="{D5413575-9692-46A2-A045-9ED8482318DF}" type="presParOf" srcId="{F6A1B9E0-4B4A-47A4-A011-67526CEEA770}" destId="{FA4E6E73-A3C8-4495-927B-8AADA5A74297}" srcOrd="0" destOrd="0" presId="urn:microsoft.com/office/officeart/2016/7/layout/AccentHomeChevronProcess"/>
    <dgm:cxn modelId="{3303BDD6-668D-45F1-9491-4125E782D67C}" type="presParOf" srcId="{F6A1B9E0-4B4A-47A4-A011-67526CEEA770}" destId="{CA3A6A4E-2D39-41D2-A6B1-B590D0C452D2}" srcOrd="1" destOrd="0" presId="urn:microsoft.com/office/officeart/2016/7/layout/AccentHomeChevronProcess"/>
    <dgm:cxn modelId="{3BAD5A1C-162E-4722-B818-968C4083BECD}" type="presParOf" srcId="{F6A1B9E0-4B4A-47A4-A011-67526CEEA770}" destId="{810D7AA7-A541-4507-BE7F-36CCF210089F}" srcOrd="2" destOrd="0" presId="urn:microsoft.com/office/officeart/2016/7/layout/AccentHomeChevronProcess"/>
    <dgm:cxn modelId="{A3B267C1-BAFC-42F0-A63A-6491CFDC1ED2}" type="presParOf" srcId="{F6A1B9E0-4B4A-47A4-A011-67526CEEA770}" destId="{4F7CDD44-32F1-4759-861F-8DABEBBA8D89}" srcOrd="3" destOrd="0" presId="urn:microsoft.com/office/officeart/2016/7/layout/AccentHomeChevronProcess"/>
    <dgm:cxn modelId="{80CC9289-BA8F-4ED7-A4ED-9FA5EF71D964}" type="presParOf" srcId="{594BF422-752C-42F3-A230-3D0E6AE9A886}" destId="{C9A9B9EA-6A1D-4A13-9C7F-C112F25D2888}" srcOrd="1" destOrd="0" presId="urn:microsoft.com/office/officeart/2016/7/layout/AccentHomeChevronProcess"/>
    <dgm:cxn modelId="{D8554B98-FAA7-4800-BB76-916BA7A2B10E}" type="presParOf" srcId="{594BF422-752C-42F3-A230-3D0E6AE9A886}" destId="{86E313B1-36D3-44D7-907E-22A08CB8E9CC}" srcOrd="2" destOrd="0" presId="urn:microsoft.com/office/officeart/2016/7/layout/AccentHomeChevronProcess"/>
    <dgm:cxn modelId="{19D10FBF-8E65-4EB5-9B54-54A271982B0D}" type="presParOf" srcId="{86E313B1-36D3-44D7-907E-22A08CB8E9CC}" destId="{473F2067-7126-4D56-A328-5A8CFD3D8D52}" srcOrd="0" destOrd="0" presId="urn:microsoft.com/office/officeart/2016/7/layout/AccentHomeChevronProcess"/>
    <dgm:cxn modelId="{11A73768-8587-4E2B-BDDA-6254211FDF2D}" type="presParOf" srcId="{86E313B1-36D3-44D7-907E-22A08CB8E9CC}" destId="{7A0B5EFC-88FB-4ED5-994F-D5F6584C2293}" srcOrd="1" destOrd="0" presId="urn:microsoft.com/office/officeart/2016/7/layout/AccentHomeChevronProcess"/>
    <dgm:cxn modelId="{522D3FED-6E8C-40DF-8BA8-A80510ACC48F}" type="presParOf" srcId="{86E313B1-36D3-44D7-907E-22A08CB8E9CC}" destId="{FD7B29F2-0D66-4B4B-BC8A-82DA23575305}" srcOrd="2" destOrd="0" presId="urn:microsoft.com/office/officeart/2016/7/layout/AccentHomeChevronProcess"/>
    <dgm:cxn modelId="{8075A955-4651-4DD2-B114-EB147BF378DF}" type="presParOf" srcId="{86E313B1-36D3-44D7-907E-22A08CB8E9CC}" destId="{BABAA172-7B81-4C6B-BCF2-4572322515C5}" srcOrd="3" destOrd="0" presId="urn:microsoft.com/office/officeart/2016/7/layout/AccentHomeChevronProcess"/>
    <dgm:cxn modelId="{76487C60-81CC-4808-A6F6-74C757E56AA2}" type="presParOf" srcId="{594BF422-752C-42F3-A230-3D0E6AE9A886}" destId="{F5592489-4EC4-4CD3-8C9F-861313656D99}" srcOrd="3" destOrd="0" presId="urn:microsoft.com/office/officeart/2016/7/layout/AccentHomeChevronProcess"/>
    <dgm:cxn modelId="{DF11AE77-7C6F-4023-B9CA-C466C92E9683}" type="presParOf" srcId="{594BF422-752C-42F3-A230-3D0E6AE9A886}" destId="{62262EA1-D674-4DE8-B444-FEC3F6748520}" srcOrd="4" destOrd="0" presId="urn:microsoft.com/office/officeart/2016/7/layout/AccentHomeChevronProcess"/>
    <dgm:cxn modelId="{18CDA0B2-B372-4A35-AE00-5304AC3837D3}" type="presParOf" srcId="{62262EA1-D674-4DE8-B444-FEC3F6748520}" destId="{7BF6E820-C6E3-4E2C-BB23-ADF9AD641C6B}" srcOrd="0" destOrd="0" presId="urn:microsoft.com/office/officeart/2016/7/layout/AccentHomeChevronProcess"/>
    <dgm:cxn modelId="{0DF47D5B-8611-4D8E-928B-AA2D5766C18B}" type="presParOf" srcId="{62262EA1-D674-4DE8-B444-FEC3F6748520}" destId="{B8046455-4EBB-40A8-838B-B584850A8B8E}" srcOrd="1" destOrd="0" presId="urn:microsoft.com/office/officeart/2016/7/layout/AccentHomeChevronProcess"/>
    <dgm:cxn modelId="{7C4A88D9-8926-4433-834A-47C1FDDF722F}" type="presParOf" srcId="{62262EA1-D674-4DE8-B444-FEC3F6748520}" destId="{1D84544C-5924-422B-9546-A86AE4927E4C}" srcOrd="2" destOrd="0" presId="urn:microsoft.com/office/officeart/2016/7/layout/AccentHomeChevronProcess"/>
    <dgm:cxn modelId="{43D30544-AB0A-43E8-A43D-B1F41277B0F8}" type="presParOf" srcId="{62262EA1-D674-4DE8-B444-FEC3F6748520}" destId="{ED05E404-1B63-4FC9-A7B8-277860DEBCD0}" srcOrd="3" destOrd="0" presId="urn:microsoft.com/office/officeart/2016/7/layout/AccentHomeChevronProcess"/>
    <dgm:cxn modelId="{6BC4A82E-C8CE-405D-BE38-CA09533ECB3A}" type="presParOf" srcId="{594BF422-752C-42F3-A230-3D0E6AE9A886}" destId="{AB144E95-E2AA-430B-870C-A44D04CCB5A8}" srcOrd="5" destOrd="0" presId="urn:microsoft.com/office/officeart/2016/7/layout/AccentHomeChevronProcess"/>
    <dgm:cxn modelId="{384EBDBC-A55B-4AD8-A831-0C08C100B483}" type="presParOf" srcId="{594BF422-752C-42F3-A230-3D0E6AE9A886}" destId="{1E172D13-3BB4-4083-9C7E-4BEC19F6270F}" srcOrd="6" destOrd="0" presId="urn:microsoft.com/office/officeart/2016/7/layout/AccentHomeChevronProcess"/>
    <dgm:cxn modelId="{FB4ED2BC-2BA5-43F1-8519-4EB1E9DE3FDB}" type="presParOf" srcId="{1E172D13-3BB4-4083-9C7E-4BEC19F6270F}" destId="{23A21A60-EF14-400E-A047-BC4C79273050}" srcOrd="0" destOrd="0" presId="urn:microsoft.com/office/officeart/2016/7/layout/AccentHomeChevronProcess"/>
    <dgm:cxn modelId="{0A7AA280-6752-49A4-A19A-3BA435FF2AE7}" type="presParOf" srcId="{1E172D13-3BB4-4083-9C7E-4BEC19F6270F}" destId="{EC37AF4F-C9E0-4691-83A2-4E0E0550DC82}" srcOrd="1" destOrd="0" presId="urn:microsoft.com/office/officeart/2016/7/layout/AccentHomeChevronProcess"/>
    <dgm:cxn modelId="{85016266-9078-4B4E-816D-3F59E1A43EAC}" type="presParOf" srcId="{1E172D13-3BB4-4083-9C7E-4BEC19F6270F}" destId="{E0B08464-C8A1-4745-AD48-3759B5BB274A}" srcOrd="2" destOrd="0" presId="urn:microsoft.com/office/officeart/2016/7/layout/AccentHomeChevronProcess"/>
    <dgm:cxn modelId="{0C8D5AB1-9DAA-437C-AF29-1AF2C6711C37}" type="presParOf" srcId="{1E172D13-3BB4-4083-9C7E-4BEC19F6270F}" destId="{0461A401-CFE7-44F0-97C2-FC1F36042325}" srcOrd="3" destOrd="0" presId="urn:microsoft.com/office/officeart/2016/7/layout/AccentHomeChevronProcess"/>
  </dgm:cxnLst>
  <dgm:bg/>
  <dgm:whole/>
  <dgm:extLst>
    <a:ext uri="http://schemas.microsoft.com/office/drawing/2008/diagram">
      <dsp:dataModelExt xmlns:dsp="http://schemas.microsoft.com/office/drawing/2008/diagram" relId="rId5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 xmlns:r="http://schemas.openxmlformats.org/officeDocument/2006/relationships">
  <dsp:spTree>
    <dsp:nvGrpSpPr>
      <dsp:cNvPr id="2" name="Group 1"/>
      <dsp:cNvGrpSpPr/>
    </dsp:nvGrpSpPr>
    <dsp:grpSpPr>
      <a:xfrm>
        <a:off x="0" y="0"/>
        <a:ext cx="10710862" cy="4522787"/>
        <a:chOff x="0" y="0"/>
        <a:chExt cx="10710862" cy="4522787"/>
      </a:xfrm>
    </dsp:grpSpPr>
    <dsp:sp modelId="{FA4E6E73-A3C8-4495-927B-8AADA5A74297}">
      <dsp:nvSpPr>
        <dsp:cNvPr id="3" name="L-Shape 2"/>
        <dsp:cNvSpPr/>
      </dsp:nvSpPr>
      <dsp:spPr bwMode="white">
        <a:xfrm>
          <a:off x="-680014" y="1789192"/>
          <a:ext cx="2035254" cy="220843"/>
        </a:xfrm>
        <a:prstGeom prst="corner">
          <a:avLst>
            <a:gd name="adj1" fmla="val 1000"/>
            <a:gd name="adj2" fmla="val 1000"/>
          </a:avLst>
        </a:prstGeom>
        <a:ln>
          <a:solidFill>
            <a:schemeClr val="accent1"/>
          </a:solidFill>
        </a:ln>
      </dsp:spPr>
      <dsp:style>
        <a:lnRef idx="2">
          <a:schemeClr val="accent2"/>
        </a:lnRef>
        <a:fillRef idx="1">
          <a:schemeClr val="lt1"/>
        </a:fillRef>
        <a:effectRef idx="0">
          <a:scrgbClr r="0" g="0" b="0"/>
        </a:effectRef>
        <a:fontRef idx="minor"/>
      </dsp:style>
      <dsp:txXfrm>
        <a:off x="-680014" y="1789192"/>
        <a:ext cx="2035254" cy="220843"/>
      </dsp:txXfrm>
    </dsp:sp>
    <dsp:sp modelId="{CA3A6A4E-2D39-41D2-A6B1-B590D0C452D2}">
      <dsp:nvSpPr>
        <dsp:cNvPr id="4" name="Pentagon 3"/>
        <dsp:cNvSpPr/>
      </dsp:nvSpPr>
      <dsp:spPr bwMode="white">
        <a:xfrm>
          <a:off x="227192" y="2917241"/>
          <a:ext cx="2760531" cy="678418"/>
        </a:xfrm>
        <a:prstGeom prst="homePlate">
          <a:avLst>
            <a:gd name="adj" fmla="val 25000"/>
          </a:avLst>
        </a:prstGeom>
        <a:solidFill>
          <a:schemeClr val="accent1"/>
        </a:solidFill>
        <a:ln>
          <a:solidFill>
            <a:schemeClr val="accent1"/>
          </a:solidFill>
        </a:ln>
      </dsp:spPr>
      <dsp:style>
        <a:lnRef idx="2">
          <a:schemeClr val="accent2"/>
        </a:lnRef>
        <a:fillRef idx="1">
          <a:schemeClr val="accent2"/>
        </a:fillRef>
        <a:effectRef idx="0">
          <a:scrgbClr r="0" g="0" b="0"/>
        </a:effectRef>
        <a:fontRef idx="minor">
          <a:schemeClr val="lt1"/>
        </a:fontRef>
      </dsp:style>
      <dsp:txBody>
        <a:bodyPr lIns="101600" tIns="203200" rIns="101600" bIns="203200" anchor="ctr"/>
        <a:lstStyle>
          <a:lvl1pPr algn="ctr">
            <a:defRPr sz="1600"/>
          </a:lvl1pPr>
          <a:lvl2pPr marL="114300" indent="-114300" algn="ctr">
            <a:defRPr sz="1200"/>
          </a:lvl2pPr>
          <a:lvl3pPr marL="228600" indent="-114300" algn="ctr">
            <a:defRPr sz="1200"/>
          </a:lvl3pPr>
          <a:lvl4pPr marL="342900" indent="-114300" algn="ctr">
            <a:defRPr sz="1200"/>
          </a:lvl4pPr>
          <a:lvl5pPr marL="457200" indent="-114300" algn="ctr">
            <a:defRPr sz="1200"/>
          </a:lvl5pPr>
          <a:lvl6pPr marL="571500" indent="-114300" algn="ctr">
            <a:defRPr sz="1200"/>
          </a:lvl6pPr>
          <a:lvl7pPr marL="685800" indent="-114300" algn="ctr">
            <a:defRPr sz="1200"/>
          </a:lvl7pPr>
          <a:lvl8pPr marL="800100" indent="-114300" algn="ctr">
            <a:defRPr sz="1200"/>
          </a:lvl8pPr>
          <a:lvl9pPr marL="914400" indent="-114300" algn="ctr">
            <a:defRPr sz="12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b="1" smtClean="0">
              <a:solidFill>
                <a:schemeClr val="bg1"/>
              </a:solidFill>
              <a:effectLst/>
            </a:rPr>
            <a:t>1977</a:t>
          </a:r>
          <a:endParaRPr lang="en-US" b="1" dirty="0">
            <a:solidFill>
              <a:schemeClr val="bg1"/>
            </a:solidFill>
            <a:effectLst/>
            <a:latin typeface="+mj-lt"/>
          </a:endParaRPr>
        </a:p>
      </dsp:txBody>
      <dsp:txXfrm>
        <a:off x="227192" y="2917241"/>
        <a:ext cx="2760531" cy="678418"/>
      </dsp:txXfrm>
    </dsp:sp>
    <dsp:sp modelId="{810D7AA7-A541-4507-BE7F-36CCF210089F}">
      <dsp:nvSpPr>
        <dsp:cNvPr id="5" name="Rectangles 4"/>
        <dsp:cNvSpPr/>
      </dsp:nvSpPr>
      <dsp:spPr bwMode="white">
        <a:xfrm>
          <a:off x="448034" y="1014492"/>
          <a:ext cx="2241552" cy="2581167"/>
        </a:xfrm>
        <a:prstGeom prst="rect">
          <a:avLst/>
        </a:prstGeom>
      </dsp:spPr>
      <dsp:style>
        <a:lnRef idx="0">
          <a:schemeClr val="dk1">
            <a:alpha val="0"/>
          </a:schemeClr>
        </a:lnRef>
        <a:fillRef idx="0">
          <a:schemeClr val="lt1">
            <a:alpha val="0"/>
          </a:schemeClr>
        </a:fillRef>
        <a:effectRef idx="0">
          <a:scrgbClr r="0" g="0" b="0"/>
        </a:effectRef>
        <a:fontRef idx="minor"/>
      </dsp:style>
      <dsp:txBody>
        <a:bodyPr lIns="108000" tIns="432000" rIns="288000" bIns="0" anchor="t" anchorCtr="0"/>
        <a:lstStyle>
          <a:lvl1pPr algn="l">
            <a:defRPr sz="6500"/>
          </a:lvl1pPr>
          <a:lvl2pPr marL="285750" indent="-285750" algn="l">
            <a:defRPr sz="5000"/>
          </a:lvl2pPr>
          <a:lvl3pPr marL="571500" indent="-285750" algn="l">
            <a:defRPr sz="5000"/>
          </a:lvl3pPr>
          <a:lvl4pPr marL="857250" indent="-285750" algn="l">
            <a:defRPr sz="5000"/>
          </a:lvl4pPr>
          <a:lvl5pPr marL="1143000" indent="-285750" algn="l">
            <a:defRPr sz="5000"/>
          </a:lvl5pPr>
          <a:lvl6pPr marL="1428750" indent="-285750" algn="l">
            <a:defRPr sz="5000"/>
          </a:lvl6pPr>
          <a:lvl7pPr marL="1714500" indent="-285750" algn="l">
            <a:defRPr sz="5000"/>
          </a:lvl7pPr>
          <a:lvl8pPr marL="2000250" indent="-285750" algn="l">
            <a:defRPr sz="5000"/>
          </a:lvl8pPr>
          <a:lvl9pPr marL="2286000" indent="-285750" algn="l">
            <a:defRPr sz="5000"/>
          </a:lvl9pPr>
        </a:lstStyle>
        <a:p>
          <a:pPr marL="0" lvl="0" indent="0" algn="l" defTabSz="533400">
            <a:lnSpc>
              <a:spcPts val="1500"/>
            </a:lnSpc>
            <a:spcBef>
              <a:spcPct val="0"/>
            </a:spcBef>
            <a:spcAft>
              <a:spcPts val="0"/>
            </a:spcAft>
            <a:buNone/>
          </a:pPr>
          <a:r>
            <a:rPr lang="bg-BG" sz="1400" b="1" kern="1200" dirty="0" smtClean="0">
              <a:solidFill>
                <a:srgbClr val="002060"/>
              </a:solidFill>
              <a:effectLst/>
              <a:latin typeface="+mn-lt"/>
              <a:ea typeface="+mn-ea"/>
              <a:cs typeface="+mn-cs"/>
            </a:rPr>
            <a:t>Откриване на ДГ„Първи юни“- с 10 групи за деца от 3 до 7 години.</a:t>
          </a:r>
          <a:endParaRPr lang="en-US" sz="1400" b="1" kern="1200" dirty="0">
            <a:solidFill>
              <a:srgbClr val="002060"/>
            </a:solidFill>
            <a:effectLst/>
            <a:latin typeface="+mn-lt"/>
            <a:ea typeface="+mn-ea"/>
            <a:cs typeface="+mn-cs"/>
          </a:endParaRPr>
        </a:p>
      </dsp:txBody>
      <dsp:txXfrm>
        <a:off x="448034" y="1014492"/>
        <a:ext cx="2241552" cy="2581167"/>
      </dsp:txXfrm>
    </dsp:sp>
    <dsp:sp modelId="{473F2067-7126-4D56-A328-5A8CFD3D8D52}">
      <dsp:nvSpPr>
        <dsp:cNvPr id="6" name="L-Shape 5"/>
        <dsp:cNvSpPr/>
      </dsp:nvSpPr>
      <dsp:spPr bwMode="white">
        <a:xfrm>
          <a:off x="1934099" y="1767551"/>
          <a:ext cx="2035254" cy="220843"/>
        </a:xfrm>
        <a:prstGeom prst="corner">
          <a:avLst>
            <a:gd name="adj1" fmla="val 1000"/>
            <a:gd name="adj2" fmla="val 1000"/>
          </a:avLst>
        </a:prstGeom>
        <a:ln>
          <a:solidFill>
            <a:schemeClr val="accent3"/>
          </a:solidFill>
        </a:ln>
      </dsp:spPr>
      <dsp:style>
        <a:lnRef idx="2">
          <a:schemeClr val="accent3"/>
        </a:lnRef>
        <a:fillRef idx="1">
          <a:schemeClr val="lt1"/>
        </a:fillRef>
        <a:effectRef idx="0">
          <a:scrgbClr r="0" g="0" b="0"/>
        </a:effectRef>
        <a:fontRef idx="minor"/>
      </dsp:style>
      <dsp:txXfrm>
        <a:off x="1934099" y="1767551"/>
        <a:ext cx="2035254" cy="220843"/>
      </dsp:txXfrm>
    </dsp:sp>
    <dsp:sp modelId="{7A0B5EFC-88FB-4ED5-994F-D5F6584C2293}">
      <dsp:nvSpPr>
        <dsp:cNvPr id="7" name="Chevron 6"/>
        <dsp:cNvSpPr/>
      </dsp:nvSpPr>
      <dsp:spPr bwMode="white">
        <a:xfrm>
          <a:off x="2841305" y="2895599"/>
          <a:ext cx="2760531" cy="678418"/>
        </a:xfrm>
        <a:prstGeom prst="chevron">
          <a:avLst>
            <a:gd name="adj" fmla="val 25000"/>
          </a:avLst>
        </a:prstGeom>
        <a:solidFill>
          <a:schemeClr val="accent3"/>
        </a:solidFill>
        <a:ln>
          <a:solidFill>
            <a:schemeClr val="accent3"/>
          </a:solidFill>
        </a:ln>
      </dsp:spPr>
      <dsp:style>
        <a:lnRef idx="2">
          <a:schemeClr val="accent3"/>
        </a:lnRef>
        <a:fillRef idx="1">
          <a:schemeClr val="accent3"/>
        </a:fillRef>
        <a:effectRef idx="0">
          <a:scrgbClr r="0" g="0" b="0"/>
        </a:effectRef>
        <a:fontRef idx="minor">
          <a:schemeClr val="lt1"/>
        </a:fontRef>
      </dsp:style>
      <dsp:txBody>
        <a:bodyPr lIns="101600" tIns="203200" rIns="101600" bIns="203200" anchor="ctr"/>
        <a:lstStyle>
          <a:lvl1pPr algn="ctr">
            <a:defRPr sz="1600"/>
          </a:lvl1pPr>
          <a:lvl2pPr marL="114300" indent="-114300" algn="ctr">
            <a:defRPr sz="1200"/>
          </a:lvl2pPr>
          <a:lvl3pPr marL="228600" indent="-114300" algn="ctr">
            <a:defRPr sz="1200"/>
          </a:lvl3pPr>
          <a:lvl4pPr marL="342900" indent="-114300" algn="ctr">
            <a:defRPr sz="1200"/>
          </a:lvl4pPr>
          <a:lvl5pPr marL="457200" indent="-114300" algn="ctr">
            <a:defRPr sz="1200"/>
          </a:lvl5pPr>
          <a:lvl6pPr marL="571500" indent="-114300" algn="ctr">
            <a:defRPr sz="1200"/>
          </a:lvl6pPr>
          <a:lvl7pPr marL="685800" indent="-114300" algn="ctr">
            <a:defRPr sz="1200"/>
          </a:lvl7pPr>
          <a:lvl8pPr marL="800100" indent="-114300" algn="ctr">
            <a:defRPr sz="1200"/>
          </a:lvl8pPr>
          <a:lvl9pPr marL="914400" indent="-114300" algn="ctr">
            <a:defRPr sz="12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bg-BG" b="1" dirty="0" smtClean="0">
              <a:effectLst/>
              <a:latin typeface="+mj-lt"/>
            </a:rPr>
            <a:t>1993</a:t>
          </a:r>
          <a:endParaRPr lang="en-US" b="1" dirty="0">
            <a:effectLst/>
            <a:latin typeface="+mj-lt"/>
          </a:endParaRPr>
        </a:p>
      </dsp:txBody>
      <dsp:txXfrm>
        <a:off x="2841305" y="2895599"/>
        <a:ext cx="2760531" cy="678418"/>
      </dsp:txXfrm>
    </dsp:sp>
    <dsp:sp modelId="{FD7B29F2-0D66-4B4B-BC8A-82DA23575305}">
      <dsp:nvSpPr>
        <dsp:cNvPr id="8" name="Rectangles 7"/>
        <dsp:cNvSpPr/>
      </dsp:nvSpPr>
      <dsp:spPr bwMode="white">
        <a:xfrm>
          <a:off x="3062147" y="992850"/>
          <a:ext cx="2241552" cy="2581167"/>
        </a:xfrm>
        <a:prstGeom prst="rect">
          <a:avLst/>
        </a:prstGeom>
      </dsp:spPr>
      <dsp:style>
        <a:lnRef idx="0">
          <a:schemeClr val="dk1">
            <a:alpha val="0"/>
          </a:schemeClr>
        </a:lnRef>
        <a:fillRef idx="0">
          <a:schemeClr val="lt1">
            <a:alpha val="0"/>
          </a:schemeClr>
        </a:fillRef>
        <a:effectRef idx="0">
          <a:scrgbClr r="0" g="0" b="0"/>
        </a:effectRef>
        <a:fontRef idx="minor"/>
      </dsp:style>
      <dsp:txBody>
        <a:bodyPr lIns="108000" tIns="432000" rIns="288000" bIns="0" anchor="t" anchorCtr="0"/>
        <a:lstStyle>
          <a:lvl1pPr algn="l">
            <a:defRPr sz="6500"/>
          </a:lvl1pPr>
          <a:lvl2pPr marL="285750" indent="-285750" algn="l">
            <a:defRPr sz="5000"/>
          </a:lvl2pPr>
          <a:lvl3pPr marL="571500" indent="-285750" algn="l">
            <a:defRPr sz="5000"/>
          </a:lvl3pPr>
          <a:lvl4pPr marL="857250" indent="-285750" algn="l">
            <a:defRPr sz="5000"/>
          </a:lvl4pPr>
          <a:lvl5pPr marL="1143000" indent="-285750" algn="l">
            <a:defRPr sz="5000"/>
          </a:lvl5pPr>
          <a:lvl6pPr marL="1428750" indent="-285750" algn="l">
            <a:defRPr sz="5000"/>
          </a:lvl6pPr>
          <a:lvl7pPr marL="1714500" indent="-285750" algn="l">
            <a:defRPr sz="5000"/>
          </a:lvl7pPr>
          <a:lvl8pPr marL="2000250" indent="-285750" algn="l">
            <a:defRPr sz="5000"/>
          </a:lvl8pPr>
          <a:lvl9pPr marL="2286000" indent="-285750" algn="l">
            <a:defRPr sz="5000"/>
          </a:lvl9pPr>
        </a:lstStyle>
        <a:p>
          <a:pPr lvl="0">
            <a:lnSpc>
              <a:spcPts val="1500"/>
            </a:lnSpc>
            <a:spcBef>
              <a:spcPct val="0"/>
            </a:spcBef>
            <a:spcAft>
              <a:spcPct val="35000"/>
            </a:spcAft>
          </a:pPr>
          <a:r>
            <a:rPr lang="ru-RU" sz="1400" b="1" dirty="0" smtClean="0">
              <a:solidFill>
                <a:srgbClr val="002060"/>
              </a:solidFill>
              <a:effectLst/>
            </a:rPr>
            <a:t>От 1993 година към ЦДГ „Първи юни“ е присъединена една група от филиал с.Соволяно.</a:t>
          </a:r>
          <a:endParaRPr lang="en-US" sz="1400" b="1" dirty="0">
            <a:solidFill>
              <a:srgbClr val="002060"/>
            </a:solidFill>
            <a:effectLst/>
          </a:endParaRPr>
        </a:p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endParaRPr lang="bg-BG" sz="1200" b="1" dirty="0">
            <a:solidFill>
              <a:schemeClr val="tx2"/>
            </a:solidFill>
            <a:effectLst/>
          </a:endParaRPr>
        </a:p>
      </dsp:txBody>
      <dsp:txXfrm>
        <a:off x="3062147" y="992850"/>
        <a:ext cx="2241552" cy="2581167"/>
      </dsp:txXfrm>
    </dsp:sp>
    <dsp:sp modelId="{7BF6E820-C6E3-4E2C-BB23-ADF9AD641C6B}">
      <dsp:nvSpPr>
        <dsp:cNvPr id="9" name="L-Shape 8"/>
        <dsp:cNvSpPr/>
      </dsp:nvSpPr>
      <dsp:spPr bwMode="white">
        <a:xfrm>
          <a:off x="4426500" y="1767551"/>
          <a:ext cx="2035254" cy="220843"/>
        </a:xfrm>
        <a:prstGeom prst="corner">
          <a:avLst>
            <a:gd name="adj1" fmla="val 1000"/>
            <a:gd name="adj2" fmla="val 1000"/>
          </a:avLst>
        </a:prstGeom>
        <a:ln>
          <a:solidFill>
            <a:schemeClr val="accent4"/>
          </a:solidFill>
        </a:ln>
      </dsp:spPr>
      <dsp:style>
        <a:lnRef idx="2">
          <a:schemeClr val="accent4"/>
        </a:lnRef>
        <a:fillRef idx="1">
          <a:schemeClr val="lt1"/>
        </a:fillRef>
        <a:effectRef idx="0">
          <a:scrgbClr r="0" g="0" b="0"/>
        </a:effectRef>
        <a:fontRef idx="minor"/>
      </dsp:style>
      <dsp:txXfrm>
        <a:off x="4426500" y="1767551"/>
        <a:ext cx="2035254" cy="220843"/>
      </dsp:txXfrm>
    </dsp:sp>
    <dsp:sp modelId="{B8046455-4EBB-40A8-838B-B584850A8B8E}">
      <dsp:nvSpPr>
        <dsp:cNvPr id="10" name="Chevron 9"/>
        <dsp:cNvSpPr/>
      </dsp:nvSpPr>
      <dsp:spPr bwMode="white">
        <a:xfrm>
          <a:off x="5333706" y="2895599"/>
          <a:ext cx="2760531" cy="678418"/>
        </a:xfrm>
        <a:prstGeom prst="chevron">
          <a:avLst>
            <a:gd name="adj" fmla="val 25000"/>
          </a:avLst>
        </a:prstGeom>
        <a:solidFill>
          <a:schemeClr val="accent4"/>
        </a:solidFill>
        <a:ln>
          <a:solidFill>
            <a:schemeClr val="accent4"/>
          </a:solidFill>
        </a:ln>
      </dsp:spPr>
      <dsp:style>
        <a:lnRef idx="2">
          <a:schemeClr val="accent4"/>
        </a:lnRef>
        <a:fillRef idx="1">
          <a:schemeClr val="accent4"/>
        </a:fillRef>
        <a:effectRef idx="0">
          <a:scrgbClr r="0" g="0" b="0"/>
        </a:effectRef>
        <a:fontRef idx="minor">
          <a:schemeClr val="lt1"/>
        </a:fontRef>
      </dsp:style>
      <dsp:txBody>
        <a:bodyPr lIns="101600" tIns="203200" rIns="101600" bIns="203200" anchor="ctr"/>
        <a:lstStyle>
          <a:lvl1pPr algn="ctr">
            <a:defRPr sz="1600"/>
          </a:lvl1pPr>
          <a:lvl2pPr marL="114300" indent="-114300" algn="ctr">
            <a:defRPr sz="1200"/>
          </a:lvl2pPr>
          <a:lvl3pPr marL="228600" indent="-114300" algn="ctr">
            <a:defRPr sz="1200"/>
          </a:lvl3pPr>
          <a:lvl4pPr marL="342900" indent="-114300" algn="ctr">
            <a:defRPr sz="1200"/>
          </a:lvl4pPr>
          <a:lvl5pPr marL="457200" indent="-114300" algn="ctr">
            <a:defRPr sz="1200"/>
          </a:lvl5pPr>
          <a:lvl6pPr marL="571500" indent="-114300" algn="ctr">
            <a:defRPr sz="1200"/>
          </a:lvl6pPr>
          <a:lvl7pPr marL="685800" indent="-114300" algn="ctr">
            <a:defRPr sz="1200"/>
          </a:lvl7pPr>
          <a:lvl8pPr marL="800100" indent="-114300" algn="ctr">
            <a:defRPr sz="1200"/>
          </a:lvl8pPr>
          <a:lvl9pPr marL="914400" indent="-114300" algn="ctr">
            <a:defRPr sz="12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b="1" dirty="0" smtClean="0">
              <a:effectLst/>
              <a:latin typeface="+mj-lt"/>
            </a:rPr>
            <a:t>2011</a:t>
          </a:r>
          <a:endParaRPr lang="ru-RU" b="1" dirty="0">
            <a:effectLst/>
            <a:latin typeface="+mj-lt"/>
          </a:endParaRPr>
        </a:p>
      </dsp:txBody>
      <dsp:txXfrm>
        <a:off x="5333706" y="2895599"/>
        <a:ext cx="2760531" cy="678418"/>
      </dsp:txXfrm>
    </dsp:sp>
    <dsp:sp modelId="{1D84544C-5924-422B-9546-A86AE4927E4C}">
      <dsp:nvSpPr>
        <dsp:cNvPr id="11" name="Rectangles 10"/>
        <dsp:cNvSpPr/>
      </dsp:nvSpPr>
      <dsp:spPr bwMode="white">
        <a:xfrm>
          <a:off x="5554548" y="992850"/>
          <a:ext cx="2241552" cy="2581167"/>
        </a:xfrm>
        <a:prstGeom prst="rect">
          <a:avLst/>
        </a:prstGeom>
      </dsp:spPr>
      <dsp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dsp:style>
      <dsp:txBody>
        <a:bodyPr lIns="108000" tIns="432000" rIns="288000" bIns="0" anchor="t" anchorCtr="0"/>
        <a:lstStyle>
          <a:lvl1pPr algn="l">
            <a:defRPr sz="6500"/>
          </a:lvl1pPr>
          <a:lvl2pPr marL="285750" indent="-285750" algn="l">
            <a:defRPr sz="5000"/>
          </a:lvl2pPr>
          <a:lvl3pPr marL="571500" indent="-285750" algn="l">
            <a:defRPr sz="5000"/>
          </a:lvl3pPr>
          <a:lvl4pPr marL="857250" indent="-285750" algn="l">
            <a:defRPr sz="5000"/>
          </a:lvl4pPr>
          <a:lvl5pPr marL="1143000" indent="-285750" algn="l">
            <a:defRPr sz="5000"/>
          </a:lvl5pPr>
          <a:lvl6pPr marL="1428750" indent="-285750" algn="l">
            <a:defRPr sz="5000"/>
          </a:lvl6pPr>
          <a:lvl7pPr marL="1714500" indent="-285750" algn="l">
            <a:defRPr sz="5000"/>
          </a:lvl7pPr>
          <a:lvl8pPr marL="2000250" indent="-285750" algn="l">
            <a:defRPr sz="5000"/>
          </a:lvl8pPr>
          <a:lvl9pPr marL="2286000" indent="-285750" algn="l">
            <a:defRPr sz="5000"/>
          </a:lvl9pPr>
        </a:lstStyle>
        <a:p>
          <a:pPr marL="0" lvl="0" indent="0" algn="l" defTabSz="533400">
            <a:lnSpc>
              <a:spcPts val="15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1400" b="1" kern="1200" dirty="0" smtClean="0">
              <a:solidFill>
                <a:srgbClr val="002060"/>
              </a:solidFill>
              <a:effectLst/>
              <a:latin typeface="+mn-lt"/>
              <a:ea typeface="+mn-ea"/>
              <a:cs typeface="+mn-cs"/>
            </a:rPr>
            <a:t>Откриване на детска кухня за деца от 10 месеца до 3 години – записани 36 деца. </a:t>
          </a:r>
          <a:endParaRPr lang="en-US" sz="1400" b="1" kern="1200" dirty="0">
            <a:solidFill>
              <a:srgbClr val="002060"/>
            </a:solidFill>
            <a:effectLst/>
            <a:latin typeface="+mn-lt"/>
            <a:ea typeface="+mn-ea"/>
            <a:cs typeface="+mn-cs"/>
          </a:endParaRPr>
        </a:p>
        <a:p>
          <a:pPr marL="0" lvl="0" indent="0" algn="l" defTabSz="533400">
            <a:lnSpc>
              <a:spcPts val="1500"/>
            </a:lnSpc>
            <a:spcBef>
              <a:spcPct val="0"/>
            </a:spcBef>
            <a:spcAft>
              <a:spcPts val="0"/>
            </a:spcAft>
            <a:buNone/>
          </a:pPr>
          <a:endParaRPr lang="en-US" sz="1400" b="1" kern="1200" dirty="0">
            <a:solidFill>
              <a:srgbClr val="002060"/>
            </a:solidFill>
            <a:effectLst/>
            <a:latin typeface="+mn-lt"/>
            <a:ea typeface="+mn-ea"/>
            <a:cs typeface="+mn-cs"/>
          </a:endParaRPr>
        </a:p>
      </dsp:txBody>
      <dsp:txXfrm>
        <a:off x="5554548" y="992850"/>
        <a:ext cx="2241552" cy="2581167"/>
      </dsp:txXfrm>
    </dsp:sp>
    <dsp:sp modelId="{23A21A60-EF14-400E-A047-BC4C79273050}">
      <dsp:nvSpPr>
        <dsp:cNvPr id="12" name="L-Shape 11"/>
        <dsp:cNvSpPr/>
      </dsp:nvSpPr>
      <dsp:spPr bwMode="white">
        <a:xfrm>
          <a:off x="6924063" y="1767551"/>
          <a:ext cx="2035254" cy="220843"/>
        </a:xfrm>
        <a:prstGeom prst="corner">
          <a:avLst>
            <a:gd name="adj1" fmla="val 1000"/>
            <a:gd name="adj2" fmla="val 1000"/>
          </a:avLst>
        </a:prstGeom>
      </dsp:spPr>
      <dsp:style>
        <a:lnRef idx="2">
          <a:schemeClr val="accent5"/>
        </a:lnRef>
        <a:fillRef idx="1">
          <a:schemeClr val="lt1"/>
        </a:fillRef>
        <a:effectRef idx="0">
          <a:scrgbClr r="0" g="0" b="0"/>
        </a:effectRef>
        <a:fontRef idx="minor"/>
      </dsp:style>
      <dsp:txXfrm>
        <a:off x="6924063" y="1767551"/>
        <a:ext cx="2035254" cy="220843"/>
      </dsp:txXfrm>
    </dsp:sp>
    <dsp:sp modelId="{EC37AF4F-C9E0-4691-83A2-4E0E0550DC82}">
      <dsp:nvSpPr>
        <dsp:cNvPr id="13" name="Chevron 12"/>
        <dsp:cNvSpPr/>
      </dsp:nvSpPr>
      <dsp:spPr bwMode="white">
        <a:xfrm>
          <a:off x="7831269" y="2895599"/>
          <a:ext cx="2760531" cy="678418"/>
        </a:xfrm>
        <a:prstGeom prst="chevron">
          <a:avLst>
            <a:gd name="adj" fmla="val 25000"/>
          </a:avLst>
        </a:prstGeom>
      </dsp:spPr>
      <dsp:style>
        <a:lnRef idx="2">
          <a:schemeClr val="accent5"/>
        </a:lnRef>
        <a:fillRef idx="1">
          <a:schemeClr val="accent5"/>
        </a:fillRef>
        <a:effectRef idx="0">
          <a:scrgbClr r="0" g="0" b="0"/>
        </a:effectRef>
        <a:fontRef idx="minor">
          <a:schemeClr val="lt1"/>
        </a:fontRef>
      </dsp:style>
      <dsp:txBody>
        <a:bodyPr lIns="101600" tIns="203200" rIns="101600" bIns="203200" anchor="ctr"/>
        <a:lstStyle>
          <a:lvl1pPr algn="ctr">
            <a:defRPr sz="1600"/>
          </a:lvl1pPr>
          <a:lvl2pPr marL="114300" indent="-114300" algn="ctr">
            <a:defRPr sz="1200"/>
          </a:lvl2pPr>
          <a:lvl3pPr marL="228600" indent="-114300" algn="ctr">
            <a:defRPr sz="1200"/>
          </a:lvl3pPr>
          <a:lvl4pPr marL="342900" indent="-114300" algn="ctr">
            <a:defRPr sz="1200"/>
          </a:lvl4pPr>
          <a:lvl5pPr marL="457200" indent="-114300" algn="ctr">
            <a:defRPr sz="1200"/>
          </a:lvl5pPr>
          <a:lvl6pPr marL="571500" indent="-114300" algn="ctr">
            <a:defRPr sz="1200"/>
          </a:lvl6pPr>
          <a:lvl7pPr marL="685800" indent="-114300" algn="ctr">
            <a:defRPr sz="1200"/>
          </a:lvl7pPr>
          <a:lvl8pPr marL="800100" indent="-114300" algn="ctr">
            <a:defRPr sz="1200"/>
          </a:lvl8pPr>
          <a:lvl9pPr marL="914400" indent="-114300" algn="ctr">
            <a:defRPr sz="12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bg-BG" b="1" dirty="0" smtClean="0">
              <a:effectLst/>
            </a:rPr>
            <a:t>2016</a:t>
          </a:r>
          <a:endParaRPr lang="en-US" b="1" dirty="0">
            <a:effectLst/>
          </a:endParaRPr>
        </a:p>
      </dsp:txBody>
      <dsp:txXfrm>
        <a:off x="7831269" y="2895599"/>
        <a:ext cx="2760531" cy="678418"/>
      </dsp:txXfrm>
    </dsp:sp>
    <dsp:sp modelId="{E0B08464-C8A1-4745-AD48-3759B5BB274A}">
      <dsp:nvSpPr>
        <dsp:cNvPr id="14" name="Rectangles 13"/>
        <dsp:cNvSpPr/>
      </dsp:nvSpPr>
      <dsp:spPr bwMode="white">
        <a:xfrm>
          <a:off x="8052111" y="992850"/>
          <a:ext cx="2241552" cy="2581167"/>
        </a:xfrm>
        <a:prstGeom prst="rect">
          <a:avLst/>
        </a:prstGeom>
      </dsp:spPr>
      <dsp:style>
        <a:lnRef idx="0">
          <a:schemeClr val="dk1">
            <a:alpha val="0"/>
          </a:schemeClr>
        </a:lnRef>
        <a:fillRef idx="0">
          <a:schemeClr val="lt1">
            <a:alpha val="0"/>
          </a:schemeClr>
        </a:fillRef>
        <a:effectRef idx="0">
          <a:scrgbClr r="0" g="0" b="0"/>
        </a:effectRef>
        <a:fontRef idx="minor"/>
      </dsp:style>
      <dsp:txBody>
        <a:bodyPr lIns="0" tIns="0" rIns="0" bIns="0" anchor="t"/>
        <a:lstStyle>
          <a:lvl1pPr algn="l">
            <a:defRPr sz="6500"/>
          </a:lvl1pPr>
          <a:lvl2pPr marL="285750" indent="-285750" algn="l">
            <a:defRPr sz="5100"/>
          </a:lvl2pPr>
          <a:lvl3pPr marL="571500" indent="-285750" algn="l">
            <a:defRPr sz="5100"/>
          </a:lvl3pPr>
          <a:lvl4pPr marL="857250" indent="-285750" algn="l">
            <a:defRPr sz="5100"/>
          </a:lvl4pPr>
          <a:lvl5pPr marL="1143000" indent="-285750" algn="l">
            <a:defRPr sz="5100"/>
          </a:lvl5pPr>
          <a:lvl6pPr marL="1428750" indent="-285750" algn="l">
            <a:defRPr sz="5100"/>
          </a:lvl6pPr>
          <a:lvl7pPr marL="1714500" indent="-285750" algn="l">
            <a:defRPr sz="5100"/>
          </a:lvl7pPr>
          <a:lvl8pPr marL="2000250" indent="-285750" algn="l">
            <a:defRPr sz="5100"/>
          </a:lvl8pPr>
          <a:lvl9pPr marL="2286000" indent="-285750" algn="l">
            <a:defRPr sz="5100"/>
          </a:lvl9pPr>
        </a:lstStyle>
        <a:p>
          <a:endParaRPr>
            <a:solidFill>
              <a:schemeClr val="tx1"/>
            </a:solidFill>
          </a:endParaRPr>
        </a:p>
      </dsp:txBody>
      <dsp:txXfrm>
        <a:off x="8052111" y="992850"/>
        <a:ext cx="2241552" cy="258116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6/7/layout/AccentHomeChevronProcess">
  <dgm:title val="Accent Home Chevron Process"/>
  <dgm:desc val="Use to show a progression; a timeline; sequential steps in a task, process, or workflow; or to emphasize movement or direction. Level 1 text appears inside an chevron shape, except the first shape which comes in a home shape, while Level 2 text appears above the invisible rectangle shapes."/>
  <dgm:catLst>
    <dgm:cat type="process" pri="500"/>
    <dgm:cat type="timeline" pri="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contrsBasedOnsibTransCount">
      <dgm:if name="oneSibTrans" axis="ch" ptType="sibTrans" func="cnt" op="equ" val="1">
        <dgm:constrLst>
          <dgm:constr type="h" for="ch" forName="composite" refType="h" fact="0.6"/>
          <dgm:constr type="w" for="ch" forName="composite" refType="w"/>
          <dgm:constr type="primFontSz" for="des" forName="parTx" val="20"/>
          <dgm:constr type="primFontSz" for="des" forName="desTx" refType="primFontSz" refFor="des" refForName="parTx" op="lte"/>
          <dgm:constr type="primFontSz" for="des" forName="parTx" op="equ"/>
          <dgm:constr type="primFontSz" for="des" forName="desTx" op="equ"/>
          <dgm:constr type="w" for="ch" forName="space" refType="w" refFor="ch" refForName="composite" fact="-0.02"/>
          <dgm:constr type="w" for="ch" ptType="sibTrans" op="equ"/>
        </dgm:constrLst>
      </dgm:if>
      <dgm:else name="moreThanOneSibTrans">
        <dgm:choose name="contrsForMoreThanOneSibTrans">
          <dgm:if name="twoSibTrans" axis="ch" ptType="sibTrans" func="cnt" op="equ" val="2">
            <dgm:constrLst>
              <dgm:constr type="h" for="ch" forName="composite" refType="h" fact="0.6"/>
              <dgm:constr type="w" for="ch" forName="composite" refType="w"/>
              <dgm:constr type="primFontSz" for="des" forName="parTx" val="20"/>
              <dgm:constr type="primFontSz" for="des" forName="desTx" refType="primFontSz" refFor="des" refForName="parTx" op="lte"/>
              <dgm:constr type="primFontSz" for="des" forName="parTx" op="equ"/>
              <dgm:constr type="primFontSz" for="des" forName="desTx" op="equ"/>
              <dgm:constr type="w" for="ch" forName="space" refType="w" refFor="ch" refForName="composite" fact="-0.03"/>
              <dgm:constr type="w" for="ch" ptType="sibTrans" op="equ"/>
            </dgm:constrLst>
          </dgm:if>
          <dgm:else name="moreThanTwoSibTrans">
            <dgm:choose name="contrsForMoreThanTwoSibTrans">
              <dgm:if name="threeSibTrans" axis="ch" ptType="sibTrans" func="cnt" op="equ" val="3">
                <dgm:constrLst>
                  <dgm:constr type="h" for="ch" forName="composite" refType="h" fact="0.6"/>
                  <dgm:constr type="w" for="ch" forName="composite" refType="w"/>
                  <dgm:constr type="primFontSz" for="des" forName="parTx" val="20"/>
                  <dgm:constr type="primFontSz" for="des" forName="desTx" refType="primFontSz" refFor="des" refForName="parTx" op="lte"/>
                  <dgm:constr type="primFontSz" for="des" forName="parTx" op="equ"/>
                  <dgm:constr type="primFontSz" for="des" forName="desTx" op="equ"/>
                  <dgm:constr type="w" for="ch" forName="space" refType="w" refFor="ch" refForName="composite" fact="-0.04"/>
                  <dgm:constr type="w" for="ch" ptType="sibTrans" op="equ"/>
                </dgm:constrLst>
              </dgm:if>
              <dgm:else name="moreThanThreeSibTrans">
                <dgm:choose name="contrsForMoreThanThreeSibTrans">
                  <dgm:if name="fourToSixSibTrans" axis="ch" ptType="sibTrans" func="cnt" op="lte" val="6">
                    <dgm:constrLst>
                      <dgm:constr type="h" for="ch" forName="composite" refType="h" fact="0.6"/>
                      <dgm:constr type="w" for="ch" forName="composite" refType="w"/>
                      <dgm:constr type="primFontSz" for="des" forName="parTx" val="20"/>
                      <dgm:constr type="primFontSz" for="des" forName="desTx" refType="primFontSz" refFor="des" refForName="parTx" op="lte"/>
                      <dgm:constr type="primFontSz" for="des" forName="parTx" op="equ"/>
                      <dgm:constr type="primFontSz" for="des" forName="desTx" op="equ"/>
                      <dgm:constr type="w" for="ch" forName="space" refType="w" refFor="ch" refForName="composite" fact="-0.05"/>
                      <dgm:constr type="w" for="ch" ptType="sibTrans" op="equ"/>
                    </dgm:constrLst>
                  </dgm:if>
                  <dgm:else name="moreThanSixSibTrans">
                    <dgm:choose name="contrsForMoreThanSixSibTrans">
                      <dgm:if name="sevenToEightSibTrans" axis="ch" ptType="sibTrans" func="cnt" op="lte" val="8">
                        <dgm:constrLst>
                          <dgm:constr type="h" for="ch" forName="composite" refType="h" fact="0.6"/>
                          <dgm:constr type="w" for="ch" forName="composite" refType="w"/>
                          <dgm:constr type="primFontSz" for="des" forName="parTx" val="20"/>
                          <dgm:constr type="primFontSz" for="des" forName="desTx" refType="primFontSz" refFor="des" refForName="parTx" op="lte"/>
                          <dgm:constr type="primFontSz" for="des" forName="parTx" op="equ"/>
                          <dgm:constr type="primFontSz" for="des" forName="desTx" op="equ"/>
                          <dgm:constr type="w" for="ch" forName="space" refType="w" refFor="ch" refForName="composite" fact="-0.07"/>
                          <dgm:constr type="w" for="ch" ptType="sibTrans" op="equ"/>
                        </dgm:constrLst>
                      </dgm:if>
                      <dgm:else name="moreThanEightSibTrans">
                        <dgm:constrLst>
                          <dgm:constr type="h" for="ch" forName="composite" refType="h" fact="0.6"/>
                          <dgm:constr type="w" for="ch" forName="composite" refType="w"/>
                          <dgm:constr type="primFontSz" for="des" forName="parTx" val="20"/>
                          <dgm:constr type="primFontSz" for="des" forName="desTx" refType="primFontSz" refFor="des" refForName="parTx" op="lte"/>
                          <dgm:constr type="primFontSz" for="des" forName="parTx" op="equ"/>
                          <dgm:constr type="primFontSz" for="des" forName="desTx" op="equ"/>
                          <dgm:constr type="w" for="ch" forName="space" refType="w" refFor="ch" refForName="composite" fact="-0.09"/>
                          <dgm:constr type="w" for="ch" ptType="sibTrans" op="equ"/>
                        </dgm:constrLst>
                      </dgm:else>
                    </dgm:choose>
                  </dgm:else>
                </dgm:choose>
              </dgm:else>
            </dgm:choose>
          </dgm:else>
        </dgm:choose>
      </dgm:else>
    </dgm:choose>
    <dgm:ruleLst/>
    <dgm:forEach name="Name6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LayoutLTRorRTL">
          <dgm:if name="LayoutLTR" func="var" arg="dir" op="equ" val="norm">
            <dgm:constrLst>
              <dgm:constr type="w" for="ch" forName="L" refType="w" fact="0.08"/>
              <dgm:constr type="h" for="ch" forName="L" refType="h" fact="0.75"/>
              <dgm:constr type="l" for="ch" forName="L"/>
              <dgm:constr type="l" for="ch" forName="parTx"/>
              <dgm:constr type="w" for="ch" forName="parTx" refType="w"/>
              <dgm:constr type="h" for="ch" forName="parTx" refType="h" fact="0.25"/>
              <dgm:constr type="t" for="ch" forName="parTx" refType="b" refFor="ch" refForName="L"/>
              <dgm:constr type="t" for="ch" forName="desTx" refType="w" refFor="ch" refForName="L" fact="0.6"/>
              <dgm:constr type="b" for="ch" forName="desTx" refType="t" refFor="ch" refForName="EmptyPlaceHolder"/>
              <dgm:constr type="l" for="ch" forName="desTx" refType="r" refFor="ch" refForName="L"/>
              <dgm:constr type="w" for="ch" forName="desTx" refType="w" fact="0.812"/>
              <dgm:constr type="w" for="ch" forName="EmptyPlaceHolder" refType="w" fact="0.82"/>
              <dgm:constr type="l" for="ch" forName="EmptyPlaceHolder" refType="r" refFor="ch" refForName="L"/>
              <dgm:constr type="b" for="ch" forName="EmptyPlaceHolder" refType="b" refFor="ch" refForName="L"/>
              <dgm:constr type="h" for="ch" forName="EmptyPlaceHolder" refType="t" refFor="ch" refForName="desTx"/>
            </dgm:constrLst>
          </dgm:if>
          <dgm:else name="LayoutRTL">
            <dgm:constrLst>
              <dgm:constr type="w" for="ch" forName="L" refType="w" fact="0.08"/>
              <dgm:constr type="h" for="ch" forName="L" refType="h" fact="0.75"/>
              <dgm:constr type="r" for="ch" forName="L" refType="w"/>
              <dgm:constr type="r" for="ch" forName="parTx" refType="w"/>
              <dgm:constr type="w" for="ch" forName="parTx" refType="w"/>
              <dgm:constr type="h" for="ch" forName="parTx" refType="h" fact="0.25"/>
              <dgm:constr type="t" for="ch" forName="parTx" refType="b" refFor="ch" refForName="L"/>
              <dgm:constr type="t" for="ch" forName="desTx" refType="w" refFor="ch" refForName="L" fact="0.6"/>
              <dgm:constr type="b" for="ch" forName="desTx" refType="t" refFor="ch" refForName="EmptyPlaceHolder"/>
              <dgm:constr type="r" for="ch" forName="desTx" refType="l" refFor="ch" refForName="L"/>
              <dgm:constr type="w" for="ch" forName="desTx" refType="w" fact="0.812"/>
              <dgm:constr type="w" for="ch" forName="EmptyPlaceHolder" refType="w" fact="0.82"/>
              <dgm:constr type="h" for="ch" forName="EmptyPlaceHolder" refType="w" refFor="ch" refForName="L" fact="0.6"/>
              <dgm:constr type="b" for="ch" forName="EmptyPlaceHolder" refType="b" refFor="ch" refForName="L"/>
            </dgm:constrLst>
          </dgm:else>
        </dgm:choose>
        <dgm:layoutNode name="L" styleLbl="solidFgAcc1" moveWith="parTx">
          <dgm:varLst>
            <dgm:chMax val="0"/>
            <dgm:chPref val="0"/>
          </dgm:varLst>
          <dgm:alg type="sp"/>
          <dgm:choose name="Name310">
            <dgm:if name="Name311" func="var" arg="dir" op="equ" val="norm">
              <dgm:shape xmlns:r="http://schemas.openxmlformats.org/officeDocument/2006/relationships" type="corner" r:blip="" rot="90">
                <dgm:adjLst>
                  <dgm:adj idx="1" val="0.01"/>
                  <dgm:adj idx="2" val="0.01"/>
                </dgm:adjLst>
              </dgm:shape>
            </dgm:if>
            <dgm:else name="Name312">
              <dgm:shape xmlns:r="http://schemas.openxmlformats.org/officeDocument/2006/relationships" type="corner" r:blip="" rot="180">
                <dgm:adjLst>
                  <dgm:adj idx="1" val="0.01"/>
                  <dgm:adj idx="2" val="0.01"/>
                </dgm:adjLst>
              </dgm:shape>
            </dgm:else>
          </dgm:choose>
          <dgm:presOf/>
          <dgm:constrLst/>
          <dgm:ruleLst/>
        </dgm:layoutNode>
        <dgm:layoutNode name="parTx" styleLbl="alignNode1">
          <dgm:varLst>
            <dgm:chMax val="0"/>
            <dgm:chPref val="0"/>
            <dgm:bulletEnabled val="1"/>
          </dgm:varLst>
          <dgm:alg type="tx">
            <dgm:param type="parTxLTRAlign" val="ctr"/>
            <dgm:param type="parTxRTLAlign" val="ctr"/>
            <dgm:param type="txAnchorVert" val="mid"/>
          </dgm:alg>
          <dgm:choose name="MakeFirstNodeHomePlate">
            <dgm:if name="IfFirstNode" axis="self" ptType="node" func="pos" op="equ" val="1">
              <dgm:choose name="Name110">
                <dgm:if name="Name111" func="var" arg="dir" op="equ" val="norm">
                  <dgm:shape xmlns:r="http://schemas.openxmlformats.org/officeDocument/2006/relationships" type="homePlate" r:blip="">
                    <dgm:adjLst>
                      <dgm:adj idx="1" val="0.25"/>
                    </dgm:adjLst>
                  </dgm:shape>
                </dgm:if>
                <dgm:else name="Name112">
                  <dgm:shape xmlns:r="http://schemas.openxmlformats.org/officeDocument/2006/relationships" type="homePlate" r:blip="" rot="180">
                    <dgm:adjLst>
                      <dgm:adj idx="1" val="0.25"/>
                    </dgm:adjLst>
                  </dgm:shape>
                </dgm:else>
              </dgm:choose>
            </dgm:if>
            <dgm:else name="MakeRestOfNodesChevrons"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>
                      <dgm:adj idx="1" val="0.25"/>
                    </dgm:adjLst>
                  </dgm:shape>
                </dgm:if>
                <dgm:else name="Name12">
                  <dgm:shape xmlns:r="http://schemas.openxmlformats.org/officeDocument/2006/relationships" type="chevron" r:blip="" rot="180">
                    <dgm:adjLst>
                      <dgm:adj idx="1" val="0.25"/>
                    </dgm:adjLst>
                  </dgm:shape>
                </dgm:else>
              </dgm:choose>
            </dgm:else>
          </dgm:choose>
          <dgm:presOf axis="self" ptType="node"/>
          <dgm:constrLst>
            <dgm:constr type="tMarg" refType="primFontSz"/>
            <dgm:constr type="bMarg" refType="primFontSz"/>
            <dgm:constr type="lMarg" refType="primFontSz" fact="0.5"/>
            <dgm:constr type="rMarg" refType="primFontSz" fact="0.5"/>
          </dgm:constrLst>
          <dgm:ruleLst>
            <dgm:rule type="primFontSz" val="13" fact="NaN" max="NaN"/>
          </dgm:ruleLst>
        </dgm:layoutNode>
        <dgm:layoutNode name="desTx" styleLbl="revTx" moveWith="parTx">
          <dgm:varLst>
            <dgm:chMax val="0"/>
            <dgm:chPref val="0"/>
            <dgm:bulletEnabled val="1"/>
          </dgm:varLst>
          <dgm:choose name="Name210">
            <dgm:if name="Name211" func="var" arg="dir" op="equ" val="norm">
              <dgm:alg type="tx">
                <dgm:param type="parTxLTRAlign" val="l"/>
                <dgm:param type="parTxRTLAlign" val="l"/>
                <dgm:param type="shpTxLTRAlignCh" val="l"/>
                <dgm:param type="shpTxRTLAlignCh" val="l"/>
                <dgm:param type="txAnchorVert" val="t"/>
              </dgm:alg>
            </dgm:if>
            <dgm:else name="Name212">
              <dgm:alg type="tx">
                <dgm:param type="parTxLTRAlign" val="r"/>
                <dgm:param type="parTxRTLAlign" val="r"/>
                <dgm:param type="shpTxLTRAlignCh" val="r"/>
                <dgm:param type="shpTxRTLAlignCh" val="r"/>
                <dgm:param type="txAnchorVert" val="t"/>
              </dgm:alg>
            </dgm:else>
          </dgm:choose>
          <dgm:shape xmlns:r="http://schemas.openxmlformats.org/officeDocument/2006/relationships" type="rect" r:blip="">
            <dgm:adjLst/>
          </dgm:shape>
          <dgm:presOf axis="des" ptType="node"/>
          <dgm:constrLst>
            <dgm:constr type="tMarg"/>
            <dgm:constr type="bMarg"/>
            <dgm:constr type="lMarg"/>
            <dgm:constr type="rMarg"/>
          </dgm:constrLst>
          <dgm:ruleLst>
            <dgm:rule type="primFontSz" val="11" fact="NaN" max="NaN"/>
            <dgm:rule type="secFontSz" val="9" fact="NaN" max="NaN"/>
          </dgm:ruleLst>
        </dgm:layoutNode>
        <dgm:layoutNode name="EmptyPlaceHolder">
          <dgm:alg type="sp"/>
          <dgm:shape xmlns:r="http://schemas.openxmlformats.org/officeDocument/2006/relationships" r:blip="">
            <dgm:adjLst/>
          </dgm:shape>
          <dgm:presOf/>
          <dgm:constrLst/>
        </dgm:layoutNode>
      </dgm:layoutNode>
      <dgm:forEach name="Name19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горен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endParaRPr lang="bg-BG" dirty="0"/>
          </a:p>
        </p:txBody>
      </p:sp>
      <p:sp>
        <p:nvSpPr>
          <p:cNvPr id="3" name="Контейнер за 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algn="r" rtl="0"/>
            <a:fld id="{276A462A-35BD-4D10-86E8-A860C467F2AD}" type="datetime1">
              <a:rPr lang="bg-BG" smtClean="0"/>
            </a:fld>
            <a:endParaRPr lang="bg-BG" dirty="0"/>
          </a:p>
        </p:txBody>
      </p:sp>
      <p:sp>
        <p:nvSpPr>
          <p:cNvPr id="4" name="Контейнер за долен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endParaRPr lang="bg-BG" dirty="0"/>
          </a:p>
        </p:txBody>
      </p:sp>
      <p:sp>
        <p:nvSpPr>
          <p:cNvPr id="5" name="Контейнер за номер на слайд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algn="r" rtl="0"/>
            <a:r>
              <a:rPr lang="bg-BG" dirty="0" smtClean="0"/>
              <a:t>‹#›</a:t>
            </a:r>
            <a:endParaRPr lang="bg-BG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горен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endParaRPr lang="bg-BG" noProof="0" dirty="0"/>
          </a:p>
        </p:txBody>
      </p:sp>
      <p:sp>
        <p:nvSpPr>
          <p:cNvPr id="3" name="Контейнер за 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rtl="0">
              <a:defRPr sz="1200"/>
            </a:lvl1pPr>
          </a:lstStyle>
          <a:p>
            <a:fld id="{6DE73DA3-46CE-4BB5-ABFC-DE0FA20391C2}" type="datetime1">
              <a:rPr lang="bg-BG" smtClean="0"/>
            </a:fld>
            <a:endParaRPr lang="bg-BG" dirty="0"/>
          </a:p>
        </p:txBody>
      </p:sp>
      <p:sp>
        <p:nvSpPr>
          <p:cNvPr id="4" name="Контейнер за изображение на слайд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bg-BG" noProof="0" dirty="0"/>
          </a:p>
        </p:txBody>
      </p:sp>
      <p:sp>
        <p:nvSpPr>
          <p:cNvPr id="5" name="Контейнер за бележ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bg-BG" noProof="0" dirty="0" smtClean="0"/>
              <a:t>Щракнете, за да редактирате стиловете на текста в образеца</a:t>
            </a:r>
            <a:endParaRPr lang="bg-BG" noProof="0" dirty="0" smtClean="0"/>
          </a:p>
          <a:p>
            <a:pPr lvl="1" rtl="0"/>
            <a:r>
              <a:rPr lang="bg-BG" noProof="0" dirty="0" smtClean="0"/>
              <a:t>Второ ниво</a:t>
            </a:r>
            <a:endParaRPr lang="bg-BG" noProof="0" dirty="0" smtClean="0"/>
          </a:p>
          <a:p>
            <a:pPr lvl="2" rtl="0"/>
            <a:r>
              <a:rPr lang="bg-BG" noProof="0" dirty="0" smtClean="0"/>
              <a:t>Трето ниво</a:t>
            </a:r>
            <a:endParaRPr lang="bg-BG" noProof="0" dirty="0" smtClean="0"/>
          </a:p>
          <a:p>
            <a:pPr lvl="3" rtl="0"/>
            <a:r>
              <a:rPr lang="bg-BG" noProof="0" dirty="0" smtClean="0"/>
              <a:t>Четвърто ниво</a:t>
            </a:r>
            <a:endParaRPr lang="bg-BG" noProof="0" dirty="0" smtClean="0"/>
          </a:p>
          <a:p>
            <a:pPr lvl="4" rtl="0"/>
            <a:r>
              <a:rPr lang="bg-BG" noProof="0" dirty="0" smtClean="0"/>
              <a:t>Пето ниво</a:t>
            </a:r>
            <a:endParaRPr lang="bg-BG" noProof="0" dirty="0"/>
          </a:p>
        </p:txBody>
      </p:sp>
      <p:sp>
        <p:nvSpPr>
          <p:cNvPr id="6" name="Контейнер за долен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endParaRPr lang="bg-BG" noProof="0" dirty="0"/>
          </a:p>
        </p:txBody>
      </p:sp>
      <p:sp>
        <p:nvSpPr>
          <p:cNvPr id="7" name="Контейнер за номер на слайд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algn="r"/>
            <a:r>
              <a:rPr lang="bg-BG" dirty="0" smtClean="0"/>
              <a:t>‹#›</a:t>
            </a:r>
            <a:endParaRPr lang="bg-BG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изображение на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Контейнер за бележ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 noProof="0" dirty="0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r>
              <a:rPr lang="en-US" smtClean="0"/>
              <a:t>‹#›</a:t>
            </a:r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08933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5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24417" y="1196975"/>
            <a:ext cx="10943167" cy="1082675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noProof="0" smtClean="0"/>
              <a:t>Click to edit Master title style</a:t>
            </a:r>
            <a:endParaRPr lang="en-US" altLang="zh-CN" noProof="0" smtClean="0"/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626533" y="2422525"/>
            <a:ext cx="10949517" cy="1752600"/>
          </a:xfrm>
        </p:spPr>
        <p:txBody>
          <a:bodyPr/>
          <a:lstStyle>
            <a:lvl1pPr marL="0" indent="0" algn="ctr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noProof="0" smtClean="0"/>
              <a:t>Click to edit Master subtitle style</a:t>
            </a:r>
            <a:endParaRPr lang="en-US" altLang="zh-CN" noProof="0" smtClean="0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1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1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0DA3D971-BD08-4105-986D-4E62801DB796}" type="slidenum">
              <a:rPr kumimoji="0" lang="en-US" altLang="zh-CN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</a:fld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A4925B89-1C04-4382-AA21-DDFD19CC6B49}" type="datetime1">
              <a:rPr lang="bg-BG" noProof="0" smtClean="0"/>
            </a:fld>
            <a:endParaRPr lang="bg-BG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rtl="0"/>
            <a:endParaRPr lang="bg-BG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algn="r"/>
            <a:r>
              <a:rPr lang="bg-BG" dirty="0" smtClean="0"/>
              <a:t>‹#›</a:t>
            </a:r>
            <a:endParaRPr lang="bg-BG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90500"/>
            <a:ext cx="2743200" cy="59372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90500"/>
            <a:ext cx="8026400" cy="59372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704EC33F-F851-4A5A-8433-A90D3C6160D4}" type="datetime1">
              <a:rPr lang="bg-BG" noProof="0" smtClean="0"/>
            </a:fld>
            <a:endParaRPr lang="bg-BG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rtl="0"/>
            <a:endParaRPr lang="bg-BG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r>
              <a:rPr lang="bg-BG" smtClean="0"/>
              <a:t>‹#›</a:t>
            </a:r>
            <a:endParaRPr lang="bg-BG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EE80E-90A8-4401-B4D2-7404346A7635}" type="datetime1">
              <a:rPr lang="bg-BG" smtClean="0"/>
            </a:fld>
            <a:endParaRPr lang="bg-BG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bg-BG" noProof="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r>
              <a:rPr lang="bg-BG" dirty="0" smtClean="0"/>
              <a:t>‹#›</a:t>
            </a:r>
            <a:endParaRPr lang="bg-BG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078FD23A-2F78-4156-BB62-C393E2F1F45C}" type="slidenum">
              <a:rPr kumimoji="0" lang="en-US" altLang="zh-CN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</a:fld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B2AEB82A-E188-4EC3-A976-6ACB2D5576C4}" type="slidenum">
              <a:rPr kumimoji="0" lang="en-US" altLang="zh-CN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</a:fld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174750"/>
            <a:ext cx="5384800" cy="4953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174750"/>
            <a:ext cx="5384800" cy="4953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3A3865B5-308A-43F8-83CF-4F6F46B3EADF}" type="datetime1">
              <a:rPr lang="bg-BG" noProof="0" smtClean="0"/>
            </a:fld>
            <a:endParaRPr lang="bg-BG" noProof="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rtl="0"/>
            <a:endParaRPr lang="bg-BG" noProof="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algn="r"/>
            <a:r>
              <a:rPr lang="bg-BG" dirty="0" smtClean="0"/>
              <a:t>‹#›</a:t>
            </a:r>
            <a:endParaRPr lang="bg-BG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7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7" y="2505075"/>
            <a:ext cx="5158316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048E7D0B-9834-463B-A72A-FBC562ECE9F9}" type="datetime1">
              <a:rPr lang="bg-BG" noProof="0" smtClean="0"/>
            </a:fld>
            <a:endParaRPr lang="bg-BG" noProof="0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rtl="0"/>
            <a:endParaRPr lang="bg-BG" noProof="0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algn="r"/>
            <a:r>
              <a:rPr lang="bg-BG" dirty="0" smtClean="0"/>
              <a:t>‹#›</a:t>
            </a:r>
            <a:endParaRPr lang="bg-BG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DE4060EA-250A-48E4-ACBA-4D611F0BEB02}" type="datetime1">
              <a:rPr lang="bg-BG" noProof="0" smtClean="0"/>
            </a:fld>
            <a:endParaRPr lang="bg-BG" noProof="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rtl="0"/>
            <a:endParaRPr lang="bg-BG" noProof="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algn="r"/>
            <a:r>
              <a:rPr lang="bg-BG" dirty="0" smtClean="0"/>
              <a:t>‹#›</a:t>
            </a:r>
            <a:endParaRPr lang="bg-BG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407319DE-19C8-4E9A-95A6-B5A01967F504}" type="datetime1">
              <a:rPr lang="bg-BG" noProof="0" smtClean="0"/>
            </a:fld>
            <a:endParaRPr lang="bg-BG" noProof="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rtl="0"/>
            <a:endParaRPr lang="bg-BG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algn="r"/>
            <a:r>
              <a:rPr lang="bg-BG" dirty="0" smtClean="0"/>
              <a:t>‹#›</a:t>
            </a:r>
            <a:endParaRPr lang="bg-BG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7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808C5083-A45B-4894-B8F7-8C2586B9AF81}" type="datetime1">
              <a:rPr lang="bg-BG" noProof="0" smtClean="0"/>
            </a:fld>
            <a:endParaRPr lang="bg-BG" noProof="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rtl="0"/>
            <a:endParaRPr lang="bg-BG" noProof="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algn="r"/>
            <a:r>
              <a:rPr lang="bg-BG" dirty="0" smtClean="0"/>
              <a:t>‹#›</a:t>
            </a:r>
            <a:endParaRPr lang="bg-BG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5"/>
            <a:ext cx="6172200" cy="4873625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7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B2AEB82A-E188-4EC3-A976-6ACB2D5576C4}" type="slidenum">
              <a:rPr kumimoji="0" lang="en-US" altLang="zh-CN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</a:fld>
            <a:endParaRPr kumimoji="0" lang="en-US" altLang="zh-CN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5" Type="http://schemas.openxmlformats.org/officeDocument/2006/relationships/theme" Target="../theme/theme1.xml"/><Relationship Id="rId14" Type="http://schemas.openxmlformats.org/officeDocument/2006/relationships/image" Target="../media/image3.png"/><Relationship Id="rId13" Type="http://schemas.openxmlformats.org/officeDocument/2006/relationships/image" Target="../media/image2.jpeg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1026" name="Picture 9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0"/>
            <a:ext cx="12208933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27" name="Rectangle 3"/>
          <p:cNvSpPr>
            <a:spLocks noGrp="1"/>
          </p:cNvSpPr>
          <p:nvPr>
            <p:ph type="title"/>
          </p:nvPr>
        </p:nvSpPr>
        <p:spPr>
          <a:xfrm>
            <a:off x="609600" y="190500"/>
            <a:ext cx="10972800" cy="582613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pPr lvl="0"/>
            <a:r>
              <a:rPr lang="en-US" altLang="zh-CN" dirty="0"/>
              <a:t>Click to edit Master title style</a:t>
            </a:r>
            <a:endParaRPr lang="en-US" altLang="zh-CN" dirty="0"/>
          </a:p>
        </p:txBody>
      </p:sp>
      <p:sp>
        <p:nvSpPr>
          <p:cNvPr id="1028" name="Rectangle 4"/>
          <p:cNvSpPr>
            <a:spLocks noGrp="1"/>
          </p:cNvSpPr>
          <p:nvPr>
            <p:ph type="body" idx="1"/>
          </p:nvPr>
        </p:nvSpPr>
        <p:spPr>
          <a:xfrm>
            <a:off x="609600" y="1174750"/>
            <a:ext cx="10972800" cy="4953000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/>
            <a:r>
              <a:rPr lang="en-US" altLang="zh-CN" dirty="0"/>
              <a:t>Click to edit Master text styles</a:t>
            </a:r>
            <a:endParaRPr lang="en-US" altLang="zh-CN" dirty="0"/>
          </a:p>
          <a:p>
            <a:pPr lvl="1"/>
            <a:r>
              <a:rPr lang="en-US" altLang="zh-CN" dirty="0"/>
              <a:t>Second level</a:t>
            </a:r>
            <a:endParaRPr lang="en-US" altLang="zh-CN" dirty="0"/>
          </a:p>
          <a:p>
            <a:pPr lvl="2"/>
            <a:r>
              <a:rPr lang="en-US" altLang="zh-CN" dirty="0"/>
              <a:t>Third level</a:t>
            </a:r>
            <a:endParaRPr lang="en-US" altLang="zh-CN" dirty="0"/>
          </a:p>
          <a:p>
            <a:pPr lvl="3"/>
            <a:r>
              <a:rPr lang="en-US" altLang="zh-CN" dirty="0"/>
              <a:t>Fourth level</a:t>
            </a:r>
            <a:endParaRPr lang="en-US" altLang="zh-CN" dirty="0"/>
          </a:p>
          <a:p>
            <a:pPr lvl="4"/>
            <a:r>
              <a:rPr lang="en-US" altLang="zh-CN" dirty="0"/>
              <a:t>Fifth level</a:t>
            </a:r>
            <a:endParaRPr lang="en-US" altLang="zh-CN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sz="1400"/>
            </a:lvl1pPr>
          </a:lstStyle>
          <a:p>
            <a:fld id="{46AEE80E-90A8-4401-B4D2-7404346A7635}" type="datetime1">
              <a:rPr lang="bg-BG" smtClean="0"/>
            </a:fld>
            <a:endParaRPr lang="bg-BG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/>
            </a:lvl1pPr>
          </a:lstStyle>
          <a:p>
            <a:pPr rtl="0"/>
            <a:endParaRPr lang="bg-BG" noProof="0" dirty="0"/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pPr algn="r"/>
            <a:r>
              <a:rPr lang="bg-BG" dirty="0" smtClean="0"/>
              <a:t>‹#›</a:t>
            </a:r>
            <a:endParaRPr lang="bg-BG" dirty="0"/>
          </a:p>
        </p:txBody>
      </p:sp>
      <p:pic>
        <p:nvPicPr>
          <p:cNvPr id="7" name="Картина 6"/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" t="511" r="525" b="2999"/>
          <a:stretch>
            <a:fillRect/>
          </a:stretch>
        </p:blipFill>
        <p:spPr>
          <a:xfrm>
            <a:off x="0" y="0"/>
            <a:ext cx="12188826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hf sldNum="0" hdr="0" ftr="0" dt="0"/>
  <p:txStyles>
    <p:titleStyle>
      <a:lvl1pPr algn="l" rtl="0" fontAlgn="base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2pPr>
      <a:lvl3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3pPr>
      <a:lvl4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4pPr>
      <a:lvl5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8.xml"/><Relationship Id="rId4" Type="http://schemas.openxmlformats.org/officeDocument/2006/relationships/image" Target="../media/image17.jpeg"/><Relationship Id="rId3" Type="http://schemas.openxmlformats.org/officeDocument/2006/relationships/tags" Target="../tags/tag5.xml"/><Relationship Id="rId2" Type="http://schemas.openxmlformats.org/officeDocument/2006/relationships/image" Target="../media/image16.png"/><Relationship Id="rId1" Type="http://schemas.openxmlformats.org/officeDocument/2006/relationships/tags" Target="../tags/tag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20.png"/><Relationship Id="rId1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22.png"/><Relationship Id="rId1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2.xml"/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28.png"/><Relationship Id="rId1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30.jpeg"/><Relationship Id="rId1" Type="http://schemas.openxmlformats.org/officeDocument/2006/relationships/image" Target="../media/image29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2.xml"/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image" Target="../media/image31.jpeg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2.xml"/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image" Target="../media/image34.jpeg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2.xml"/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image" Target="../media/image37.png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2.xml"/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image" Target="../media/image40.jpeg"/></Relationships>
</file>

<file path=ppt/slides/_rels/slide2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2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image" Target="../media/image43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7" Type="http://schemas.openxmlformats.org/officeDocument/2006/relationships/image" Target="../media/image54.png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image" Target="../media/image48.png"/></Relationships>
</file>

<file path=ppt/slides/_rels/slide2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2.xml"/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image" Target="../media/image55.jpeg"/></Relationships>
</file>

<file path=ppt/slides/_rels/slide2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2.xml"/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image" Target="../media/image58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61.jpeg"/></Relationships>
</file>

<file path=ppt/slides/_rels/slide2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2.xml"/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image" Target="../media/image62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7" Type="http://schemas.openxmlformats.org/officeDocument/2006/relationships/image" Target="../media/image6.png"/><Relationship Id="rId6" Type="http://schemas.openxmlformats.org/officeDocument/2006/relationships/tags" Target="../tags/tag1.xml"/><Relationship Id="rId5" Type="http://schemas.microsoft.com/office/2007/relationships/diagramDrawing" Target="../diagrams/drawing1.xml"/><Relationship Id="rId4" Type="http://schemas.openxmlformats.org/officeDocument/2006/relationships/diagramColors" Target="../diagrams/colors1.xml"/><Relationship Id="rId3" Type="http://schemas.openxmlformats.org/officeDocument/2006/relationships/diagramQuickStyle" Target="../diagrams/quickStyle1.xml"/><Relationship Id="rId2" Type="http://schemas.openxmlformats.org/officeDocument/2006/relationships/diagramLayout" Target="../diagrams/layout1.xml"/><Relationship Id="rId1" Type="http://schemas.openxmlformats.org/officeDocument/2006/relationships/diagramData" Target="../diagrams/data1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.xml"/><Relationship Id="rId7" Type="http://schemas.openxmlformats.org/officeDocument/2006/relationships/image" Target="../media/image71.jpeg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openxmlformats.org/officeDocument/2006/relationships/image" Target="../media/image68.jpeg"/><Relationship Id="rId3" Type="http://schemas.openxmlformats.org/officeDocument/2006/relationships/image" Target="../media/image67.jpeg"/><Relationship Id="rId2" Type="http://schemas.openxmlformats.org/officeDocument/2006/relationships/image" Target="../media/image66.png"/><Relationship Id="rId1" Type="http://schemas.openxmlformats.org/officeDocument/2006/relationships/image" Target="../media/image65.png"/></Relationships>
</file>

<file path=ppt/slides/_rels/slide3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2.xml"/><Relationship Id="rId5" Type="http://schemas.openxmlformats.org/officeDocument/2006/relationships/image" Target="../media/image76.jpeg"/><Relationship Id="rId4" Type="http://schemas.openxmlformats.org/officeDocument/2006/relationships/image" Target="../media/image75.jpeg"/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image" Target="../media/image72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image" Target="../media/image78.png"/><Relationship Id="rId1" Type="http://schemas.openxmlformats.org/officeDocument/2006/relationships/image" Target="../media/image77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79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9.jpeg"/><Relationship Id="rId2" Type="http://schemas.openxmlformats.org/officeDocument/2006/relationships/tags" Target="../tags/tag2.xml"/><Relationship Id="rId1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2.xml"/><Relationship Id="rId3" Type="http://schemas.openxmlformats.org/officeDocument/2006/relationships/image" Target="../media/image12.jpeg"/><Relationship Id="rId2" Type="http://schemas.openxmlformats.org/officeDocument/2006/relationships/tags" Target="../tags/tag3.xml"/><Relationship Id="rId1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ctrTitle"/>
          </p:nvPr>
        </p:nvSpPr>
        <p:spPr>
          <a:xfrm>
            <a:off x="5334000" y="2667000"/>
            <a:ext cx="5181600" cy="1300316"/>
          </a:xfrm>
        </p:spPr>
        <p:txBody>
          <a:bodyPr rtlCol="0">
            <a:normAutofit fontScale="90000"/>
          </a:bodyPr>
          <a:lstStyle/>
          <a:p>
            <a:pPr algn="ctr" rtl="0"/>
            <a:r>
              <a:rPr lang="bg-BG" sz="3600" b="1" i="1" dirty="0" smtClean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BatangChe" pitchFamily="49" charset="-127"/>
                <a:ea typeface="BatangChe" pitchFamily="49" charset="-127"/>
              </a:rPr>
              <a:t>ПОРТФОЛИО НА ДЕТСКА  ГРАДИНА „ПЪРВИ ЮНИ“ </a:t>
            </a:r>
            <a:endParaRPr lang="bg-BG" sz="3600" b="1" i="1" dirty="0" smtClean="0">
              <a:gradFill>
                <a:gsLst>
                  <a:gs pos="0">
                    <a:srgbClr val="7B32B2"/>
                  </a:gs>
                  <a:gs pos="100000">
                    <a:srgbClr val="401A5D"/>
                  </a:gs>
                </a:gsLst>
                <a:lin scaled="0"/>
              </a:gradFill>
              <a:latin typeface="BatangChe" pitchFamily="49" charset="-127"/>
              <a:ea typeface="BatangChe" pitchFamily="49" charset="-127"/>
            </a:endParaRPr>
          </a:p>
        </p:txBody>
      </p:sp>
      <p:sp>
        <p:nvSpPr>
          <p:cNvPr id="3" name="Подзаглавие 2"/>
          <p:cNvSpPr>
            <a:spLocks noGrp="1"/>
          </p:cNvSpPr>
          <p:nvPr>
            <p:ph type="subTitle" idx="1"/>
          </p:nvPr>
        </p:nvSpPr>
        <p:spPr>
          <a:xfrm>
            <a:off x="5625465" y="4800600"/>
            <a:ext cx="5194935" cy="914400"/>
          </a:xfrm>
        </p:spPr>
        <p:txBody>
          <a:bodyPr rtlCol="0">
            <a:normAutofit/>
            <a:scene3d>
              <a:camera prst="orthographicFront"/>
              <a:lightRig rig="threePt" dir="t"/>
            </a:scene3d>
          </a:bodyPr>
          <a:lstStyle/>
          <a:p>
            <a:pPr algn="ctr" rtl="0"/>
            <a:r>
              <a:rPr lang="bg-BG" sz="32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г</a:t>
            </a:r>
            <a:r>
              <a:rPr lang="bg-BG" sz="320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рад Кюстендил</a:t>
            </a:r>
            <a:endParaRPr lang="bg-BG" sz="3200" dirty="0" smtClean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pic>
        <p:nvPicPr>
          <p:cNvPr id="1026" name="Picture 2" descr="C:\Users\bobi\Desktop\Screenshot_20190926-142643_Chrome.jp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609600"/>
            <a:ext cx="4892040" cy="6120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283845" y="397510"/>
            <a:ext cx="5895340" cy="6323330"/>
          </a:xfrm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Мисията </a:t>
            </a:r>
            <a:r>
              <a:rPr lang="ru-RU" dirty="0" smtClean="0">
                <a:solidFill>
                  <a:schemeClr val="accent2">
                    <a:lumMod val="50000"/>
                  </a:schemeClr>
                </a:solidFill>
              </a:rPr>
              <a:t>на </a:t>
            </a:r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детската градина като образователна институция </a:t>
            </a:r>
            <a:r>
              <a:rPr lang="ru-RU" dirty="0" smtClean="0">
                <a:solidFill>
                  <a:schemeClr val="accent2">
                    <a:lumMod val="50000"/>
                  </a:schemeClr>
                </a:solidFill>
              </a:rPr>
              <a:t>е </a:t>
            </a:r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да </a:t>
            </a:r>
            <a:r>
              <a:rPr lang="ru-RU" dirty="0" smtClean="0">
                <a:solidFill>
                  <a:schemeClr val="accent2">
                    <a:lumMod val="50000"/>
                  </a:schemeClr>
                </a:solidFill>
              </a:rPr>
              <a:t>бъде </a:t>
            </a:r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педагогически целесъобразно пространство за </a:t>
            </a:r>
            <a:r>
              <a:rPr lang="ru-RU" dirty="0" smtClean="0">
                <a:solidFill>
                  <a:schemeClr val="accent2">
                    <a:lumMod val="50000"/>
                  </a:schemeClr>
                </a:solidFill>
              </a:rPr>
              <a:t>игра</a:t>
            </a:r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, познание, </a:t>
            </a:r>
            <a:r>
              <a:rPr lang="ru-RU" dirty="0" smtClean="0">
                <a:solidFill>
                  <a:schemeClr val="accent2">
                    <a:lumMod val="50000"/>
                  </a:schemeClr>
                </a:solidFill>
              </a:rPr>
              <a:t>общуване </a:t>
            </a:r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и творчество, чрез желани и значими за децата и техните </a:t>
            </a:r>
            <a:r>
              <a:rPr lang="ru-RU" dirty="0" smtClean="0">
                <a:solidFill>
                  <a:schemeClr val="accent2">
                    <a:lumMod val="50000"/>
                  </a:schemeClr>
                </a:solidFill>
              </a:rPr>
              <a:t>родители </a:t>
            </a:r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форми за индивидуален прогрес и културен просперитет в </a:t>
            </a:r>
            <a:r>
              <a:rPr lang="ru-RU" dirty="0" smtClean="0">
                <a:solidFill>
                  <a:schemeClr val="accent2">
                    <a:lumMod val="50000"/>
                  </a:schemeClr>
                </a:solidFill>
              </a:rPr>
              <a:t>обществото</a:t>
            </a:r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.</a:t>
            </a:r>
            <a:endParaRPr lang="ru-RU" dirty="0">
              <a:solidFill>
                <a:schemeClr val="accent2">
                  <a:lumMod val="50000"/>
                </a:schemeClr>
              </a:solidFill>
            </a:endParaRPr>
          </a:p>
          <a:p>
            <a:pPr marL="0" indent="0" algn="ctr">
              <a:buNone/>
            </a:pPr>
            <a:endParaRPr lang="bg-BG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370955" y="397510"/>
            <a:ext cx="5772785" cy="63233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65070" y="533400"/>
            <a:ext cx="8507730" cy="1082675"/>
          </a:xfrm>
        </p:spPr>
        <p:txBody>
          <a:bodyPr/>
          <a:lstStyle/>
          <a:p>
            <a:pPr algn="ctr"/>
            <a:r>
              <a:rPr lang="bg-BG" b="1" i="1" dirty="0">
                <a:solidFill>
                  <a:srgbClr val="FF0000"/>
                </a:solidFill>
              </a:rPr>
              <a:t>Визия на детското </a:t>
            </a:r>
            <a:r>
              <a:rPr lang="bg-BG" b="1" i="1" dirty="0" smtClean="0">
                <a:solidFill>
                  <a:srgbClr val="FF0000"/>
                </a:solidFill>
              </a:rPr>
              <a:t>заведение</a:t>
            </a:r>
            <a:endParaRPr lang="bg-BG" b="1" i="1" dirty="0">
              <a:solidFill>
                <a:srgbClr val="FF0000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321175" y="2057400"/>
            <a:ext cx="5364480" cy="2757805"/>
          </a:xfrm>
        </p:spPr>
        <p:txBody>
          <a:bodyPr>
            <a:noAutofit/>
          </a:bodyPr>
          <a:lstStyle/>
          <a:p>
            <a:pPr algn="ctr"/>
            <a:r>
              <a:rPr lang="ru-RU" sz="2000" b="1" i="1" dirty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</a:rPr>
              <a:t>ДГ„Първи юни“ е среда, в която се обединяват знанията и стремежите на всички имащи отношение и отговорности към възпитанието на </a:t>
            </a:r>
            <a:r>
              <a:rPr lang="ru-RU" sz="2000" b="1" i="1" dirty="0" smtClean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</a:rPr>
              <a:t>детето</a:t>
            </a:r>
            <a:endParaRPr lang="ru-RU" sz="2000" b="1" i="1" dirty="0">
              <a:gradFill>
                <a:gsLst>
                  <a:gs pos="0">
                    <a:srgbClr val="7B32B2"/>
                  </a:gs>
                  <a:gs pos="100000">
                    <a:srgbClr val="401A5D"/>
                  </a:gs>
                </a:gsLst>
                <a:lin scaled="0"/>
              </a:gradFill>
            </a:endParaRPr>
          </a:p>
          <a:p>
            <a:pPr algn="ctr"/>
            <a:r>
              <a:rPr lang="ru-RU" sz="2000" b="1" i="1" dirty="0" smtClean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</a:rPr>
              <a:t>Детската градина е място</a:t>
            </a:r>
            <a:r>
              <a:rPr lang="ru-RU" sz="2000" b="1" i="1" dirty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</a:rPr>
              <a:t>, където се осъществяват социални контакти при реализиране на целите на съвременното предучилищно образование.</a:t>
            </a:r>
            <a:endParaRPr lang="ru-RU" sz="2000" b="1" i="1" dirty="0">
              <a:gradFill>
                <a:gsLst>
                  <a:gs pos="0">
                    <a:srgbClr val="7B32B2"/>
                  </a:gs>
                  <a:gs pos="100000">
                    <a:srgbClr val="401A5D"/>
                  </a:gs>
                </a:gsLst>
                <a:lin scaled="0"/>
              </a:gradFill>
            </a:endParaRPr>
          </a:p>
          <a:p>
            <a:pPr algn="ctr"/>
            <a:endParaRPr lang="ru-RU" sz="2000" b="1" i="1" dirty="0">
              <a:gradFill>
                <a:gsLst>
                  <a:gs pos="0">
                    <a:srgbClr val="7B32B2"/>
                  </a:gs>
                  <a:gs pos="100000">
                    <a:srgbClr val="401A5D"/>
                  </a:gs>
                </a:gsLst>
                <a:lin scaled="0"/>
              </a:gradFill>
            </a:endParaRPr>
          </a:p>
        </p:txBody>
      </p:sp>
      <p:pic>
        <p:nvPicPr>
          <p:cNvPr id="6" name="Картина 6"/>
          <p:cNvPicPr/>
          <p:nvPr>
            <p:custDataLst>
              <p:tags r:id="rId1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4520" y="4554855"/>
            <a:ext cx="2378710" cy="2236470"/>
          </a:xfrm>
          <a:prstGeom prst="rect">
            <a:avLst/>
          </a:prstGeom>
          <a:noFill/>
        </p:spPr>
      </p:pic>
      <p:pic>
        <p:nvPicPr>
          <p:cNvPr id="7" name="Картина 7" descr="badu.bg"/>
          <p:cNvPicPr/>
          <p:nvPr>
            <p:custDataLst>
              <p:tags r:id="rId3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5"/>
            <a:ext cx="3412490" cy="6769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105" y="457200"/>
            <a:ext cx="7101205" cy="623570"/>
          </a:xfrm>
        </p:spPr>
        <p:txBody>
          <a:bodyPr/>
          <a:lstStyle/>
          <a:p>
            <a:pPr algn="ctr"/>
            <a:r>
              <a:rPr lang="bg-BG" dirty="0">
                <a:solidFill>
                  <a:srgbClr val="FF0000"/>
                </a:solidFill>
              </a:rPr>
              <a:t>Визия на детското заведение:</a:t>
            </a:r>
            <a:endParaRPr lang="bg-BG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83360" y="1337945"/>
            <a:ext cx="9958070" cy="280352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Осъществяват се инициативи за повишаване качеството на педагогическия</a:t>
            </a:r>
            <a:r>
              <a:rPr lang="ru-RU" sz="20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труд, стимулира се кариерното развитие на членовете на екипа и професионалната им </a:t>
            </a:r>
            <a:r>
              <a:rPr lang="ru-RU" dirty="0" smtClean="0">
                <a:solidFill>
                  <a:schemeClr val="accent2">
                    <a:lumMod val="50000"/>
                  </a:schemeClr>
                </a:solidFill>
              </a:rPr>
              <a:t>компетентност</a:t>
            </a:r>
            <a:endParaRPr lang="ru-RU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ru-RU" dirty="0" smtClean="0">
                <a:solidFill>
                  <a:schemeClr val="accent2">
                    <a:lumMod val="50000"/>
                  </a:schemeClr>
                </a:solidFill>
              </a:rPr>
              <a:t>Детското </a:t>
            </a:r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заведение е инициативен субект във взаимодействието със семейството и осъществява педагогически компетентно сътрудничество с родителите</a:t>
            </a:r>
            <a:endParaRPr lang="bg-BG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339215" y="914400"/>
            <a:ext cx="9260205" cy="1043305"/>
          </a:xfrm>
        </p:spPr>
        <p:txBody>
          <a:bodyPr>
            <a:noAutofit/>
          </a:bodyPr>
          <a:lstStyle/>
          <a:p>
            <a:pPr algn="ctr">
              <a:spcBef>
                <a:spcPts val="1200"/>
              </a:spcBef>
            </a:pPr>
            <a:r>
              <a:rPr lang="ru-RU" sz="2400" b="1" dirty="0">
                <a:solidFill>
                  <a:srgbClr val="C00000"/>
                </a:solidFill>
                <a:latin typeface="+mn-lt"/>
                <a:ea typeface="+mn-ea"/>
                <a:cs typeface="+mn-cs"/>
              </a:rPr>
              <a:t>Пътя, по който вървим е очертан</a:t>
            </a:r>
            <a:r>
              <a:rPr lang="bg-BG" altLang="ru-RU" sz="2400" b="1" dirty="0">
                <a:solidFill>
                  <a:srgbClr val="C00000"/>
                </a:solidFill>
                <a:latin typeface="+mn-lt"/>
                <a:ea typeface="+mn-ea"/>
                <a:cs typeface="+mn-cs"/>
              </a:rPr>
              <a:t> с</a:t>
            </a:r>
            <a:r>
              <a:rPr lang="ru-RU" sz="2400" b="1" dirty="0">
                <a:solidFill>
                  <a:srgbClr val="C00000"/>
                </a:solidFill>
                <a:latin typeface="+mn-lt"/>
                <a:ea typeface="+mn-ea"/>
                <a:cs typeface="+mn-cs"/>
              </a:rPr>
              <a:t> Програмна система за развитие </a:t>
            </a:r>
            <a:r>
              <a:rPr lang="ru-RU" sz="2400" b="1" dirty="0" smtClean="0">
                <a:solidFill>
                  <a:srgbClr val="C00000"/>
                </a:solidFill>
                <a:latin typeface="+mn-lt"/>
                <a:ea typeface="+mn-ea"/>
                <a:cs typeface="+mn-cs"/>
              </a:rPr>
              <a:t>на </a:t>
            </a:r>
            <a:r>
              <a:rPr lang="ru-RU" sz="2400" b="1" dirty="0">
                <a:solidFill>
                  <a:srgbClr val="C00000"/>
                </a:solidFill>
                <a:latin typeface="+mn-lt"/>
                <a:ea typeface="+mn-ea"/>
                <a:cs typeface="+mn-cs"/>
              </a:rPr>
              <a:t>ДГ „Първи</a:t>
            </a:r>
            <a:r>
              <a:rPr lang="bg-BG" altLang="ru-RU" sz="2400" b="1" dirty="0">
                <a:solidFill>
                  <a:srgbClr val="C00000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2400" b="1" dirty="0">
                <a:solidFill>
                  <a:srgbClr val="C00000"/>
                </a:solidFill>
                <a:latin typeface="+mn-lt"/>
                <a:ea typeface="+mn-ea"/>
                <a:cs typeface="+mn-cs"/>
              </a:rPr>
              <a:t>юни“ </a:t>
            </a:r>
            <a:r>
              <a:rPr lang="ru-RU" sz="2400" b="1" dirty="0" smtClean="0">
                <a:solidFill>
                  <a:srgbClr val="C00000"/>
                </a:solidFill>
                <a:latin typeface="+mn-lt"/>
                <a:ea typeface="+mn-ea"/>
                <a:cs typeface="+mn-cs"/>
              </a:rPr>
              <a:t>за </a:t>
            </a:r>
            <a:r>
              <a:rPr lang="ru-RU" sz="2400" b="1" dirty="0">
                <a:solidFill>
                  <a:srgbClr val="C00000"/>
                </a:solidFill>
                <a:latin typeface="+mn-lt"/>
                <a:ea typeface="+mn-ea"/>
                <a:cs typeface="+mn-cs"/>
              </a:rPr>
              <a:t>периода </a:t>
            </a:r>
            <a:r>
              <a:rPr lang="ru-RU" sz="2400" b="1" dirty="0" smtClean="0">
                <a:solidFill>
                  <a:srgbClr val="C00000"/>
                </a:solidFill>
                <a:latin typeface="+mn-lt"/>
                <a:ea typeface="+mn-ea"/>
                <a:cs typeface="+mn-cs"/>
              </a:rPr>
              <a:t>20</a:t>
            </a:r>
            <a:r>
              <a:rPr lang="en-US" sz="2400" b="1" dirty="0" smtClean="0">
                <a:solidFill>
                  <a:srgbClr val="C00000"/>
                </a:solidFill>
                <a:latin typeface="+mn-lt"/>
                <a:ea typeface="+mn-ea"/>
                <a:cs typeface="+mn-cs"/>
              </a:rPr>
              <a:t>20</a:t>
            </a:r>
            <a:r>
              <a:rPr lang="ru-RU" sz="2400" b="1" dirty="0" smtClean="0">
                <a:solidFill>
                  <a:srgbClr val="C00000"/>
                </a:solidFill>
                <a:latin typeface="+mn-lt"/>
                <a:ea typeface="+mn-ea"/>
                <a:cs typeface="+mn-cs"/>
              </a:rPr>
              <a:t>-202</a:t>
            </a:r>
            <a:r>
              <a:rPr lang="bg-BG" altLang="ru-RU" sz="2400" b="1" dirty="0" smtClean="0">
                <a:solidFill>
                  <a:srgbClr val="C00000"/>
                </a:solidFill>
                <a:latin typeface="+mn-lt"/>
                <a:ea typeface="+mn-ea"/>
                <a:cs typeface="+mn-cs"/>
              </a:rPr>
              <a:t>5</a:t>
            </a:r>
            <a:r>
              <a:rPr lang="ru-RU" sz="2400" b="1" dirty="0" smtClean="0">
                <a:solidFill>
                  <a:srgbClr val="C00000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2400" b="1" dirty="0">
                <a:solidFill>
                  <a:srgbClr val="C00000"/>
                </a:solidFill>
                <a:latin typeface="+mn-lt"/>
                <a:ea typeface="+mn-ea"/>
                <a:cs typeface="+mn-cs"/>
              </a:rPr>
              <a:t>година.</a:t>
            </a:r>
            <a:endParaRPr lang="bg-BG" sz="2400" b="1" dirty="0">
              <a:solidFill>
                <a:srgbClr val="C00000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645795" y="2178685"/>
            <a:ext cx="10626725" cy="478155"/>
          </a:xfrm>
        </p:spPr>
        <p:txBody>
          <a:bodyPr>
            <a:normAutofit lnSpcReduction="10000"/>
          </a:bodyPr>
          <a:lstStyle/>
          <a:p>
            <a:pPr algn="ctr"/>
            <a:r>
              <a:rPr lang="bg-BG" altLang="ru-RU" sz="2000" dirty="0">
                <a:solidFill>
                  <a:schemeClr val="tx1">
                    <a:lumMod val="75000"/>
                  </a:schemeClr>
                </a:solidFill>
                <a:latin typeface="+mn-lt"/>
              </a:rPr>
              <a:t>/</a:t>
            </a:r>
            <a:r>
              <a:rPr lang="ru-RU" sz="2000" dirty="0">
                <a:solidFill>
                  <a:schemeClr val="tx1">
                    <a:lumMod val="75000"/>
                  </a:schemeClr>
                </a:solidFill>
                <a:latin typeface="+mn-lt"/>
              </a:rPr>
              <a:t>Програмната система  на детската градина е  авторска и е за срок от </a:t>
            </a:r>
            <a:r>
              <a:rPr lang="bg-BG" altLang="ru-RU" sz="2000" dirty="0">
                <a:solidFill>
                  <a:schemeClr val="tx1">
                    <a:lumMod val="75000"/>
                  </a:schemeClr>
                </a:solidFill>
                <a:latin typeface="+mn-lt"/>
              </a:rPr>
              <a:t>пет</a:t>
            </a:r>
            <a:r>
              <a:rPr lang="ru-RU" sz="2000" dirty="0">
                <a:solidFill>
                  <a:schemeClr val="tx1">
                    <a:lumMod val="75000"/>
                  </a:schemeClr>
                </a:solidFill>
                <a:latin typeface="+mn-lt"/>
              </a:rPr>
              <a:t> години</a:t>
            </a:r>
            <a:r>
              <a:rPr lang="bg-BG" altLang="ru-RU" sz="2000" dirty="0">
                <a:solidFill>
                  <a:schemeClr val="tx1">
                    <a:lumMod val="75000"/>
                  </a:schemeClr>
                </a:solidFill>
                <a:latin typeface="+mn-lt"/>
              </a:rPr>
              <a:t>/</a:t>
            </a:r>
            <a:r>
              <a:rPr lang="ru-RU" sz="2000" dirty="0">
                <a:solidFill>
                  <a:schemeClr val="tx1">
                    <a:lumMod val="75000"/>
                  </a:schemeClr>
                </a:solidFill>
                <a:latin typeface="+mn-lt"/>
              </a:rPr>
              <a:t>. </a:t>
            </a:r>
            <a:endParaRPr lang="ru-RU" sz="2000" dirty="0">
              <a:solidFill>
                <a:schemeClr val="tx1">
                  <a:lumMod val="75000"/>
                </a:schemeClr>
              </a:solidFill>
              <a:latin typeface="+mn-lt"/>
            </a:endParaRPr>
          </a:p>
          <a:p>
            <a:pPr algn="ctr"/>
            <a:endParaRPr lang="bg-BG" sz="2000" dirty="0">
              <a:solidFill>
                <a:schemeClr val="tx1">
                  <a:lumMod val="75000"/>
                </a:schemeClr>
              </a:solidFill>
              <a:latin typeface="+mn-lt"/>
            </a:endParaRPr>
          </a:p>
        </p:txBody>
      </p:sp>
      <p:pic>
        <p:nvPicPr>
          <p:cNvPr id="101" name="Picture 100"/>
          <p:cNvPicPr/>
          <p:nvPr/>
        </p:nvPicPr>
        <p:blipFill>
          <a:blip r:embed="rId1"/>
          <a:stretch>
            <a:fillRect/>
          </a:stretch>
        </p:blipFill>
        <p:spPr>
          <a:xfrm>
            <a:off x="381000" y="2936875"/>
            <a:ext cx="11429365" cy="398589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219200" y="381000"/>
            <a:ext cx="9829800" cy="1082674"/>
          </a:xfrm>
        </p:spPr>
        <p:txBody>
          <a:bodyPr/>
          <a:lstStyle/>
          <a:p>
            <a:pPr algn="ctr"/>
            <a:r>
              <a:rPr lang="ru-RU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Повишаване на авторитета и социалния статус на </a:t>
            </a:r>
            <a:r>
              <a:rPr lang="ru-RU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учителя</a:t>
            </a:r>
            <a:endParaRPr lang="bg-BG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476885" y="2057400"/>
            <a:ext cx="6525260" cy="1562100"/>
          </a:xfr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 fontScale="72500"/>
          </a:bodyPr>
          <a:lstStyle/>
          <a:p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Въвеждане е  система за кариерно развитие и обвързана със системата за диференцирано заплащане, материалните и морални стимули на учителите.</a:t>
            </a:r>
            <a:endParaRPr lang="ru-RU" dirty="0">
              <a:solidFill>
                <a:schemeClr val="accent2">
                  <a:lumMod val="50000"/>
                </a:schemeClr>
              </a:solidFill>
            </a:endParaRPr>
          </a:p>
          <a:p>
            <a:endParaRPr lang="bg-BG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7438390" y="1905000"/>
            <a:ext cx="4211955" cy="4692650"/>
          </a:xfr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 fontScale="62500"/>
          </a:bodyPr>
          <a:lstStyle/>
          <a:p>
            <a:pPr marL="0" indent="0">
              <a:buNone/>
            </a:pPr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Отделянето на достатъчно средства за инвестиции в квалификацията на педагогическия персонал е друг съществен момент. </a:t>
            </a:r>
            <a:endParaRPr lang="ru-RU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ru-RU" dirty="0" smtClean="0">
                <a:solidFill>
                  <a:schemeClr val="accent2">
                    <a:lumMod val="50000"/>
                  </a:schemeClr>
                </a:solidFill>
              </a:rPr>
              <a:t>Разработена </a:t>
            </a:r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е програма за развитие на професионалните им компетенции, включваща: равен достъп на учителите до квалификационните услуги. Това съдейства  за засилване на конкуренцията между учителите и мотивацията им за работа.</a:t>
            </a:r>
            <a:endParaRPr lang="ru-RU" dirty="0">
              <a:solidFill>
                <a:schemeClr val="accent2">
                  <a:lumMod val="50000"/>
                </a:schemeClr>
              </a:solidFill>
            </a:endParaRPr>
          </a:p>
          <a:p>
            <a:endParaRPr lang="bg-BG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28600" y="4343400"/>
            <a:ext cx="3236595" cy="242760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0" y="3733800"/>
            <a:ext cx="3466465" cy="2599690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algn="ctr"/>
            <a:r>
              <a:rPr lang="bg-BG" dirty="0">
                <a:solidFill>
                  <a:schemeClr val="accent2">
                    <a:lumMod val="50000"/>
                  </a:schemeClr>
                </a:solidFill>
              </a:rPr>
              <a:t>Вътрешни квалификационни </a:t>
            </a:r>
            <a:r>
              <a:rPr lang="bg-BG" dirty="0" smtClean="0">
                <a:solidFill>
                  <a:schemeClr val="accent2">
                    <a:lumMod val="50000"/>
                  </a:schemeClr>
                </a:solidFill>
              </a:rPr>
              <a:t>форми:</a:t>
            </a:r>
            <a:endParaRPr lang="bg-BG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9219" name="Picture 3"/>
          <p:cNvPicPr>
            <a:picLocks noGrp="1" noChangeAspect="1" noChangeArrowheads="1"/>
          </p:cNvPicPr>
          <p:nvPr>
            <p:ph type="pic" sz="quarter" idx="13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19" r="13419"/>
          <a:stretch>
            <a:fillRect/>
          </a:stretch>
        </p:blipFill>
        <p:spPr bwMode="auto">
          <a:xfrm>
            <a:off x="533400" y="2438400"/>
            <a:ext cx="3962399" cy="4191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680585" y="2702560"/>
            <a:ext cx="2827020" cy="3696335"/>
          </a:xfrm>
        </p:spPr>
        <p:txBody>
          <a:bodyPr/>
          <a:lstStyle/>
          <a:p>
            <a:pPr algn="ctr"/>
            <a:r>
              <a:rPr lang="bg-BG" dirty="0">
                <a:solidFill>
                  <a:schemeClr val="accent2">
                    <a:lumMod val="50000"/>
                  </a:schemeClr>
                </a:solidFill>
              </a:rPr>
              <a:t>С</a:t>
            </a:r>
            <a:r>
              <a:rPr lang="bg-BG" dirty="0" smtClean="0">
                <a:solidFill>
                  <a:schemeClr val="accent2">
                    <a:lumMod val="50000"/>
                  </a:schemeClr>
                </a:solidFill>
              </a:rPr>
              <a:t>еминари, открити практики, дискусии, доклади, практикуми</a:t>
            </a:r>
            <a:endParaRPr lang="bg-BG" dirty="0" smtClean="0">
              <a:solidFill>
                <a:schemeClr val="accent2">
                  <a:lumMod val="50000"/>
                </a:schemeClr>
              </a:solidFill>
            </a:endParaRPr>
          </a:p>
          <a:p>
            <a:endParaRPr lang="bg-BG" sz="12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96530" y="2133600"/>
            <a:ext cx="4378325" cy="4678680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bg-BG" b="1" dirty="0">
                <a:solidFill>
                  <a:srgbClr val="C00000"/>
                </a:solidFill>
              </a:rPr>
              <a:t>Външни квалификационни </a:t>
            </a:r>
            <a:r>
              <a:rPr lang="bg-BG" b="1" dirty="0" smtClean="0">
                <a:solidFill>
                  <a:srgbClr val="C00000"/>
                </a:solidFill>
              </a:rPr>
              <a:t>форми</a:t>
            </a:r>
            <a:endParaRPr lang="bg-BG" b="1" dirty="0">
              <a:solidFill>
                <a:srgbClr val="C00000"/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</a:rPr>
              <a:t>Участие </a:t>
            </a:r>
            <a:r>
              <a:rPr lang="ru-RU" sz="2400" dirty="0">
                <a:solidFill>
                  <a:schemeClr val="accent2">
                    <a:lumMod val="50000"/>
                  </a:schemeClr>
                </a:solidFill>
              </a:rPr>
              <a:t>в курсове</a:t>
            </a:r>
            <a:endParaRPr lang="ru-RU" sz="2400" dirty="0">
              <a:solidFill>
                <a:schemeClr val="accent2">
                  <a:lumMod val="5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chemeClr val="accent2">
                    <a:lumMod val="50000"/>
                  </a:schemeClr>
                </a:solidFill>
              </a:rPr>
              <a:t>Участие в конференции</a:t>
            </a:r>
            <a:endParaRPr lang="ru-RU" sz="2400" dirty="0">
              <a:solidFill>
                <a:schemeClr val="accent2">
                  <a:lumMod val="5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bg-BG" sz="24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type="pic"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76" b="6776"/>
          <a:stretch>
            <a:fillRect/>
          </a:stretch>
        </p:blipFill>
        <p:spPr bwMode="auto">
          <a:xfrm>
            <a:off x="228600" y="3505200"/>
            <a:ext cx="4175125" cy="3200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3190" y="2057400"/>
            <a:ext cx="4325620" cy="32448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53400" y="990600"/>
            <a:ext cx="3545205" cy="3612515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9700" y="381000"/>
            <a:ext cx="9829800" cy="1082674"/>
          </a:xfrm>
        </p:spPr>
        <p:txBody>
          <a:bodyPr/>
          <a:lstStyle/>
          <a:p>
            <a:pPr algn="ctr"/>
            <a:r>
              <a:rPr lang="ru-RU" b="1" dirty="0">
                <a:solidFill>
                  <a:srgbClr val="C00000"/>
                </a:solidFill>
              </a:rPr>
              <a:t>Организация и съдържание на педагогическият процес </a:t>
            </a:r>
            <a:r>
              <a:rPr lang="bg-BG" altLang="ru-RU" b="1" dirty="0">
                <a:solidFill>
                  <a:srgbClr val="C00000"/>
                </a:solidFill>
              </a:rPr>
              <a:t>:</a:t>
            </a:r>
            <a:endParaRPr lang="bg-BG" altLang="ru-RU" b="1" dirty="0">
              <a:solidFill>
                <a:srgbClr val="C00000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182245" y="1771650"/>
            <a:ext cx="5328285" cy="4916805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marL="0" indent="0" algn="l">
              <a:buFont typeface="Arial" panose="020B0604020202020204" pitchFamily="34" charset="0"/>
              <a:buNone/>
            </a:pPr>
            <a:r>
              <a:rPr lang="bg-BG" altLang="ru-RU" sz="2000" dirty="0" smtClean="0">
                <a:solidFill>
                  <a:schemeClr val="accent2">
                    <a:lumMod val="50000"/>
                  </a:schemeClr>
                </a:solidFill>
              </a:rPr>
              <a:t>Част от нашите приоритети са:</a:t>
            </a:r>
            <a:endParaRPr lang="bg-BG" altLang="ru-RU" sz="2000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bg-BG" altLang="ru-RU" sz="2000" dirty="0" smtClean="0">
                <a:solidFill>
                  <a:schemeClr val="accent2">
                    <a:lumMod val="50000"/>
                  </a:schemeClr>
                </a:solidFill>
              </a:rPr>
              <a:t>1.Работа по проекти;</a:t>
            </a:r>
            <a:endParaRPr lang="bg-BG" altLang="ru-RU" sz="2000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marL="0" indent="0" algn="ctr">
              <a:buFont typeface="Arial" panose="020B0604020202020204" pitchFamily="34" charset="0"/>
              <a:buNone/>
            </a:pPr>
            <a:endParaRPr lang="bg-BG" altLang="ru-RU" sz="2000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bg-BG" altLang="ru-RU" sz="2000" dirty="0" smtClean="0">
                <a:solidFill>
                  <a:schemeClr val="accent2">
                    <a:lumMod val="50000"/>
                  </a:schemeClr>
                </a:solidFill>
              </a:rPr>
              <a:t>2. През 2016г  беше о</a:t>
            </a: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</a:rPr>
              <a:t>съществ</a:t>
            </a:r>
            <a:r>
              <a:rPr lang="bg-BG" altLang="ru-RU" sz="2000" dirty="0" smtClean="0">
                <a:solidFill>
                  <a:schemeClr val="accent2">
                    <a:lumMod val="50000"/>
                  </a:schemeClr>
                </a:solidFill>
              </a:rPr>
              <a:t>ен </a:t>
            </a:r>
            <a:r>
              <a:rPr lang="ru-RU" sz="2000" dirty="0">
                <a:solidFill>
                  <a:schemeClr val="accent2">
                    <a:lumMod val="50000"/>
                  </a:schemeClr>
                </a:solidFill>
              </a:rPr>
              <a:t> съвместен Трансграничен  проекти с ДГ„Детска радост“, Струмеца, Македония</a:t>
            </a:r>
            <a:r>
              <a:rPr lang="bg-BG" altLang="ru-RU" sz="2000" dirty="0">
                <a:solidFill>
                  <a:schemeClr val="accent2">
                    <a:lumMod val="50000"/>
                  </a:schemeClr>
                </a:solidFill>
              </a:rPr>
              <a:t>;</a:t>
            </a:r>
            <a:endParaRPr lang="bg-BG" altLang="ru-RU" sz="2000" dirty="0">
              <a:solidFill>
                <a:schemeClr val="accent2">
                  <a:lumMod val="50000"/>
                </a:schemeClr>
              </a:solidFill>
            </a:endParaRPr>
          </a:p>
          <a:p>
            <a:pPr marL="0" indent="0" algn="ctr">
              <a:buFont typeface="Arial" panose="020B0604020202020204" pitchFamily="34" charset="0"/>
              <a:buNone/>
            </a:pPr>
            <a:endParaRPr lang="ru-RU" sz="2000" dirty="0">
              <a:solidFill>
                <a:schemeClr val="accent2">
                  <a:lumMod val="50000"/>
                </a:schemeClr>
              </a:solidFill>
            </a:endParaRP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bg-BG" altLang="ru-RU" sz="2000" dirty="0">
                <a:solidFill>
                  <a:schemeClr val="accent2">
                    <a:lumMod val="50000"/>
                  </a:schemeClr>
                </a:solidFill>
              </a:rPr>
              <a:t>3. Превръщане на детската градина в съвременна, модерна сграда и повишаване на  потенциала за качествено възпитание, образование и отглеждане на децата , които избират нашият екип.</a:t>
            </a:r>
            <a:endParaRPr lang="ru-RU" sz="2000" dirty="0">
              <a:solidFill>
                <a:schemeClr val="accent2">
                  <a:lumMod val="50000"/>
                </a:schemeClr>
              </a:solidFill>
            </a:endParaRPr>
          </a:p>
          <a:p>
            <a:pPr marL="0" indent="0" algn="ctr">
              <a:buFont typeface="Arial" panose="020B0604020202020204" pitchFamily="34" charset="0"/>
              <a:buNone/>
            </a:pPr>
            <a:endParaRPr lang="bg-BG" sz="20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type="pic"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15" b="10915"/>
          <a:stretch>
            <a:fillRect/>
          </a:stretch>
        </p:blipFill>
        <p:spPr bwMode="auto">
          <a:xfrm>
            <a:off x="5876290" y="1905635"/>
            <a:ext cx="6156960" cy="46589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6"/>
          </p:nvPr>
        </p:nvSpPr>
        <p:spPr>
          <a:xfrm>
            <a:off x="609600" y="762000"/>
            <a:ext cx="10972800" cy="1054735"/>
          </a:xfrm>
        </p:spPr>
        <p:txBody>
          <a:bodyPr>
            <a:noAutofit/>
          </a:bodyPr>
          <a:lstStyle/>
          <a:p>
            <a:pPr algn="ctr"/>
            <a:r>
              <a:rPr lang="bg-BG" sz="2000" dirty="0" smtClean="0">
                <a:solidFill>
                  <a:schemeClr val="accent2">
                    <a:lumMod val="50000"/>
                  </a:schemeClr>
                </a:solidFill>
                <a:sym typeface="+mn-ea"/>
              </a:rPr>
              <a:t> Срещи, посещения, работа с външни институции  - 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  <a:sym typeface="+mn-ea"/>
              </a:rPr>
              <a:t>(</a:t>
            </a:r>
            <a:r>
              <a:rPr lang="bg-BG" sz="2000" dirty="0" smtClean="0">
                <a:solidFill>
                  <a:schemeClr val="accent2">
                    <a:lumMod val="50000"/>
                  </a:schemeClr>
                </a:solidFill>
                <a:sym typeface="+mn-ea"/>
              </a:rPr>
              <a:t>КАТ- </a:t>
            </a:r>
            <a:r>
              <a:rPr lang="bg-BG" sz="2000" dirty="0">
                <a:solidFill>
                  <a:schemeClr val="accent2">
                    <a:lumMod val="50000"/>
                  </a:schemeClr>
                </a:solidFill>
                <a:sym typeface="+mn-ea"/>
              </a:rPr>
              <a:t>пътна </a:t>
            </a:r>
            <a:r>
              <a:rPr lang="bg-BG" sz="2000" dirty="0" smtClean="0">
                <a:solidFill>
                  <a:schemeClr val="accent2">
                    <a:lumMod val="50000"/>
                  </a:schemeClr>
                </a:solidFill>
                <a:sym typeface="+mn-ea"/>
              </a:rPr>
              <a:t>полиция</a:t>
            </a:r>
            <a:r>
              <a:rPr lang="en-US" sz="2000" dirty="0" smtClean="0">
                <a:solidFill>
                  <a:schemeClr val="accent2">
                    <a:lumMod val="50000"/>
                  </a:schemeClr>
                </a:solidFill>
                <a:sym typeface="+mn-ea"/>
              </a:rPr>
              <a:t>)</a:t>
            </a:r>
            <a:r>
              <a:rPr lang="bg-BG" altLang="en-US" sz="2000" dirty="0" smtClean="0">
                <a:solidFill>
                  <a:schemeClr val="accent2">
                    <a:lumMod val="50000"/>
                  </a:schemeClr>
                </a:solidFill>
                <a:sym typeface="+mn-ea"/>
              </a:rPr>
              <a:t>, </a:t>
            </a: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  <a:sym typeface="+mn-ea"/>
              </a:rPr>
              <a:t>Ресурсен </a:t>
            </a:r>
            <a:r>
              <a:rPr lang="ru-RU" sz="2000" dirty="0">
                <a:solidFill>
                  <a:schemeClr val="accent2">
                    <a:lumMod val="50000"/>
                  </a:schemeClr>
                </a:solidFill>
                <a:sym typeface="+mn-ea"/>
              </a:rPr>
              <a:t>център Кюстендил</a:t>
            </a:r>
            <a:r>
              <a:rPr lang="bg-BG" altLang="ru-RU" sz="2000" dirty="0">
                <a:solidFill>
                  <a:schemeClr val="accent2">
                    <a:lumMod val="50000"/>
                  </a:schemeClr>
                </a:solidFill>
                <a:sym typeface="+mn-ea"/>
              </a:rPr>
              <a:t>  , </a:t>
            </a: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  <a:sym typeface="+mn-ea"/>
              </a:rPr>
              <a:t>Дом </a:t>
            </a:r>
            <a:r>
              <a:rPr lang="ru-RU" sz="2000" dirty="0">
                <a:solidFill>
                  <a:schemeClr val="accent2">
                    <a:lumMod val="50000"/>
                  </a:schemeClr>
                </a:solidFill>
                <a:sym typeface="+mn-ea"/>
              </a:rPr>
              <a:t>за стари хора </a:t>
            </a: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  <a:sym typeface="+mn-ea"/>
              </a:rPr>
              <a:t>„</a:t>
            </a:r>
            <a:r>
              <a:rPr lang="ru-RU" sz="2000" dirty="0">
                <a:solidFill>
                  <a:schemeClr val="accent2">
                    <a:lumMod val="50000"/>
                  </a:schemeClr>
                </a:solidFill>
                <a:sym typeface="+mn-ea"/>
              </a:rPr>
              <a:t>Ильо Войвода</a:t>
            </a:r>
            <a:r>
              <a:rPr lang="bg-BG" altLang="ru-RU" sz="2000" dirty="0">
                <a:solidFill>
                  <a:schemeClr val="accent2">
                    <a:lumMod val="50000"/>
                  </a:schemeClr>
                </a:solidFill>
                <a:sym typeface="+mn-ea"/>
              </a:rPr>
              <a:t>.</a:t>
            </a:r>
            <a:endParaRPr lang="bg-BG" sz="2000" dirty="0">
              <a:solidFill>
                <a:schemeClr val="accent2">
                  <a:lumMod val="50000"/>
                </a:schemeClr>
              </a:solidFill>
            </a:endParaRPr>
          </a:p>
          <a:p>
            <a:pPr algn="ctr"/>
            <a:endParaRPr lang="bg-BG" sz="20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type="pic" sz="quarter" idx="13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33" r="18033"/>
          <a:stretch>
            <a:fillRect/>
          </a:stretch>
        </p:blipFill>
        <p:spPr bwMode="auto">
          <a:xfrm>
            <a:off x="78740" y="1871345"/>
            <a:ext cx="4645660" cy="47771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291" name="Picture 3"/>
          <p:cNvPicPr>
            <a:picLocks noGrp="1" noChangeAspect="1" noChangeArrowheads="1"/>
          </p:cNvPicPr>
          <p:nvPr>
            <p:ph type="pic" sz="quarter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78" r="19778"/>
          <a:stretch>
            <a:fillRect/>
          </a:stretch>
        </p:blipFill>
        <p:spPr bwMode="auto">
          <a:xfrm>
            <a:off x="5334000" y="1993900"/>
            <a:ext cx="6438900" cy="45783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Контейнер за текст 3"/>
          <p:cNvSpPr>
            <a:spLocks noGrp="1"/>
          </p:cNvSpPr>
          <p:nvPr>
            <p:ph type="body" sz="quarter" idx="14"/>
          </p:nvPr>
        </p:nvSpPr>
        <p:spPr>
          <a:xfrm>
            <a:off x="1524000" y="1143000"/>
            <a:ext cx="4038600" cy="4114800"/>
          </a:xfrm>
        </p:spPr>
        <p:txBody>
          <a:bodyPr rtlCol="0">
            <a:noAutofit/>
          </a:bodyPr>
          <a:lstStyle/>
          <a:p>
            <a:pPr algn="ctr"/>
            <a:endParaRPr lang="ru-RU" sz="1800" dirty="0">
              <a:solidFill>
                <a:schemeClr val="accent2">
                  <a:lumMod val="50000"/>
                </a:schemeClr>
              </a:solidFill>
            </a:endParaRPr>
          </a:p>
          <a:p>
            <a:pPr algn="ctr"/>
            <a:r>
              <a:rPr lang="ru-RU" sz="1800" dirty="0" smtClean="0">
                <a:solidFill>
                  <a:schemeClr val="accent2">
                    <a:lumMod val="50000"/>
                  </a:schemeClr>
                </a:solidFill>
              </a:rPr>
              <a:t>Днес притежаваме </a:t>
            </a:r>
            <a:r>
              <a:rPr lang="ru-RU" sz="1800" dirty="0">
                <a:solidFill>
                  <a:schemeClr val="accent2">
                    <a:lumMod val="50000"/>
                  </a:schemeClr>
                </a:solidFill>
              </a:rPr>
              <a:t>много добра съвременна база – физкултурен салон, салон по музика, кабинет за ресурсно подпомагане на деца със специални образователни потребности, открит плувен басейн, кабинети по всички направления, интерактивна площадка по безопасно движение по пътищата. </a:t>
            </a:r>
            <a:r>
              <a:rPr lang="ru-RU" sz="1800" dirty="0" smtClean="0">
                <a:solidFill>
                  <a:schemeClr val="accent2">
                    <a:lumMod val="50000"/>
                  </a:schemeClr>
                </a:solidFill>
              </a:rPr>
              <a:t>Предвижда се и изграждане </a:t>
            </a:r>
            <a:r>
              <a:rPr lang="ru-RU" sz="1800" dirty="0">
                <a:solidFill>
                  <a:schemeClr val="accent2">
                    <a:lumMod val="50000"/>
                  </a:schemeClr>
                </a:solidFill>
              </a:rPr>
              <a:t>на екоплощадки в трите сгради на детското заведение.</a:t>
            </a:r>
            <a:endParaRPr lang="bg-BG" sz="18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1027" name="Picture 3" descr="C:\Users\bobi\Desktop\снимки детска градина\БДП\DSC_1033.JPG"/>
          <p:cNvPicPr>
            <a:picLocks noGrp="1" noChangeAspect="1" noChangeArrowheads="1"/>
          </p:cNvPicPr>
          <p:nvPr>
            <p:ph type="pic" sz="quarter" idx="15"/>
          </p:nvPr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0" r="5200"/>
          <a:stretch>
            <a:fillRect/>
          </a:stretch>
        </p:blipFill>
        <p:spPr bwMode="auto">
          <a:xfrm>
            <a:off x="6324600" y="914400"/>
            <a:ext cx="4145915" cy="2764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bobi\Desktop\снимки детска градина\БДП\17523190_10208856859447255_7867165035446708420_n.jpg"/>
          <p:cNvPicPr>
            <a:picLocks noGrp="1" noChangeAspect="1" noChangeArrowheads="1"/>
          </p:cNvPicPr>
          <p:nvPr>
            <p:ph type="pic" sz="quarter" idx="16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0" r="5200"/>
          <a:stretch>
            <a:fillRect/>
          </a:stretch>
        </p:blipFill>
        <p:spPr bwMode="auto">
          <a:xfrm>
            <a:off x="7703185" y="3890645"/>
            <a:ext cx="4107815" cy="2738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550" y="609600"/>
            <a:ext cx="11353165" cy="61042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/>
          <p:cNvPicPr>
            <a:picLocks noGrp="1" noChangeAspect="1"/>
          </p:cNvPicPr>
          <p:nvPr>
            <p:ph type="pic" sz="quarter" idx="16"/>
          </p:nvPr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47" b="8147"/>
          <a:stretch>
            <a:fillRect/>
          </a:stretch>
        </p:blipFill>
        <p:spPr>
          <a:xfrm>
            <a:off x="7162800" y="3581400"/>
            <a:ext cx="4835525" cy="31311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bg-BG" dirty="0" smtClean="0">
                <a:solidFill>
                  <a:schemeClr val="accent2">
                    <a:lumMod val="50000"/>
                  </a:schemeClr>
                </a:solidFill>
              </a:rPr>
              <a:t>Музикален салон</a:t>
            </a:r>
            <a:endParaRPr lang="bg-BG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87" r="9787"/>
          <a:stretch>
            <a:fillRect/>
          </a:stretch>
        </p:blipFill>
        <p:spPr bwMode="auto">
          <a:xfrm>
            <a:off x="152400" y="1756410"/>
            <a:ext cx="5380990" cy="49549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123" name="Picture 3"/>
          <p:cNvPicPr>
            <a:picLocks noGrp="1" noChangeAspect="1" noChangeArrowheads="1"/>
          </p:cNvPicPr>
          <p:nvPr>
            <p:ph type="pic" sz="quarter" idx="1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" r="143"/>
          <a:stretch>
            <a:fillRect/>
          </a:stretch>
        </p:blipFill>
        <p:spPr bwMode="auto">
          <a:xfrm>
            <a:off x="5715000" y="1066800"/>
            <a:ext cx="4570095" cy="29292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/>
          <p:cNvPicPr>
            <a:picLocks noGrp="1" noChangeAspect="1"/>
          </p:cNvPicPr>
          <p:nvPr>
            <p:ph type="pic" sz="quarter" idx="15"/>
          </p:nvPr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0" r="5200"/>
          <a:stretch>
            <a:fillRect/>
          </a:stretch>
        </p:blipFill>
        <p:spPr>
          <a:xfrm>
            <a:off x="7772400" y="190500"/>
            <a:ext cx="3805555" cy="28409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Placeholder 7"/>
          <p:cNvPicPr>
            <a:picLocks noGrp="1" noChangeAspect="1"/>
          </p:cNvPicPr>
          <p:nvPr>
            <p:ph type="pic" sz="quarter" idx="16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0" r="5200"/>
          <a:stretch>
            <a:fillRect/>
          </a:stretch>
        </p:blipFill>
        <p:spPr>
          <a:xfrm>
            <a:off x="4757420" y="3339465"/>
            <a:ext cx="7053580" cy="33661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609600" y="190500"/>
            <a:ext cx="6549390" cy="2724150"/>
          </a:xfrm>
        </p:spPr>
        <p:txBody>
          <a:bodyPr/>
          <a:lstStyle/>
          <a:p>
            <a:pPr algn="ctr"/>
            <a:r>
              <a:rPr lang="bg-BG" dirty="0" smtClean="0">
                <a:solidFill>
                  <a:schemeClr val="accent2">
                    <a:lumMod val="50000"/>
                  </a:schemeClr>
                </a:solidFill>
              </a:rPr>
              <a:t>Ресурсен кабинет в централна сграда на ДГ„Първи юни“.</a:t>
            </a:r>
            <a:endParaRPr lang="bg-BG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26" r="12126"/>
          <a:stretch>
            <a:fillRect/>
          </a:stretch>
        </p:blipFill>
        <p:spPr bwMode="auto">
          <a:xfrm>
            <a:off x="76200" y="3581400"/>
            <a:ext cx="4043680" cy="30924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Grp="1" noChangeAspect="1" noChangeArrowheads="1"/>
          </p:cNvPicPr>
          <p:nvPr>
            <p:ph type="pic" sz="quarter" idx="13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8" r="5388"/>
          <a:stretch>
            <a:fillRect/>
          </a:stretch>
        </p:blipFill>
        <p:spPr bwMode="auto">
          <a:xfrm>
            <a:off x="81280" y="86995"/>
            <a:ext cx="8341360" cy="64871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Picture Placeholder 1"/>
          <p:cNvPicPr>
            <a:picLocks noGrp="1" noChangeAspect="1"/>
          </p:cNvPicPr>
          <p:nvPr>
            <p:ph type="pic" sz="quarter" idx="1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52" r="11252"/>
          <a:stretch>
            <a:fillRect/>
          </a:stretch>
        </p:blipFill>
        <p:spPr>
          <a:xfrm>
            <a:off x="8915400" y="589915"/>
            <a:ext cx="2819400" cy="25342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Picture Placeholder 15"/>
          <p:cNvPicPr>
            <a:picLocks noGrp="1" noChangeAspect="1"/>
          </p:cNvPicPr>
          <p:nvPr>
            <p:ph type="pic" sz="quarter" idx="16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0" r="5170"/>
          <a:stretch>
            <a:fillRect/>
          </a:stretch>
        </p:blipFill>
        <p:spPr>
          <a:xfrm>
            <a:off x="8839200" y="4088130"/>
            <a:ext cx="2971800" cy="25412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005455" y="417830"/>
            <a:ext cx="4800600" cy="1202055"/>
          </a:xfrm>
        </p:spPr>
        <p:txBody>
          <a:bodyPr/>
          <a:lstStyle/>
          <a:p>
            <a:pPr algn="ctr"/>
            <a:r>
              <a:rPr lang="bg-BG" dirty="0" smtClean="0">
                <a:solidFill>
                  <a:schemeClr val="accent2">
                    <a:lumMod val="50000"/>
                  </a:schemeClr>
                </a:solidFill>
              </a:rPr>
              <a:t>Битова стая</a:t>
            </a:r>
            <a:endParaRPr lang="bg-BG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/>
          <p:cNvPicPr>
            <a:picLocks noGrp="1" noChangeAspect="1"/>
          </p:cNvPicPr>
          <p:nvPr>
            <p:ph type="pic" sz="quarter" idx="13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98" r="18398"/>
          <a:stretch>
            <a:fillRect/>
          </a:stretch>
        </p:blipFill>
        <p:spPr>
          <a:xfrm>
            <a:off x="63500" y="104140"/>
            <a:ext cx="5880100" cy="65601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Placeholder 7"/>
          <p:cNvPicPr>
            <a:picLocks noGrp="1" noChangeAspect="1"/>
          </p:cNvPicPr>
          <p:nvPr>
            <p:ph type="pic" sz="quarter" idx="1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54" r="11254"/>
          <a:stretch>
            <a:fillRect/>
          </a:stretch>
        </p:blipFill>
        <p:spPr>
          <a:xfrm>
            <a:off x="8305800" y="76200"/>
            <a:ext cx="2819400" cy="17686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Placeholder 8"/>
          <p:cNvPicPr>
            <a:picLocks noGrp="1" noChangeAspect="1"/>
          </p:cNvPicPr>
          <p:nvPr>
            <p:ph type="pic" sz="quarter" idx="16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54" r="11254"/>
          <a:stretch>
            <a:fillRect/>
          </a:stretch>
        </p:blipFill>
        <p:spPr>
          <a:xfrm>
            <a:off x="6400800" y="3048000"/>
            <a:ext cx="5661660" cy="38252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6491605" y="2178050"/>
            <a:ext cx="5269230" cy="612775"/>
          </a:xfrm>
          <a:solidFill>
            <a:schemeClr val="accent6">
              <a:lumMod val="20000"/>
              <a:lumOff val="80000"/>
            </a:schemeClr>
          </a:solidFill>
        </p:spPr>
        <p:txBody>
          <a:bodyPr/>
          <a:lstStyle/>
          <a:p>
            <a:pPr algn="ctr"/>
            <a:r>
              <a:rPr lang="bg-BG" dirty="0" smtClean="0">
                <a:solidFill>
                  <a:schemeClr val="accent2">
                    <a:lumMod val="50000"/>
                  </a:schemeClr>
                </a:solidFill>
              </a:rPr>
              <a:t>Физкултурен салон</a:t>
            </a:r>
            <a:endParaRPr lang="bg-BG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/>
          <p:cNvPicPr>
            <a:picLocks noGrp="1" noChangeAspect="1"/>
          </p:cNvPicPr>
          <p:nvPr>
            <p:ph type="pic" sz="quarter" idx="13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60" r="13460"/>
          <a:stretch>
            <a:fillRect/>
          </a:stretch>
        </p:blipFill>
        <p:spPr>
          <a:xfrm>
            <a:off x="152400" y="314960"/>
            <a:ext cx="4275455" cy="32156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Placeholder 7"/>
          <p:cNvPicPr>
            <a:picLocks noGrp="1" noChangeAspect="1"/>
          </p:cNvPicPr>
          <p:nvPr>
            <p:ph type="pic" sz="quarter" idx="16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0" r="5200"/>
          <a:stretch>
            <a:fillRect/>
          </a:stretch>
        </p:blipFill>
        <p:spPr>
          <a:xfrm>
            <a:off x="7772400" y="4038600"/>
            <a:ext cx="3924300" cy="26517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329430" y="382905"/>
            <a:ext cx="2922270" cy="2756535"/>
          </a:xfrm>
        </p:spPr>
        <p:txBody>
          <a:bodyPr/>
          <a:lstStyle/>
          <a:p>
            <a:pPr algn="ctr"/>
            <a:r>
              <a:rPr lang="bg-BG" dirty="0" smtClean="0">
                <a:solidFill>
                  <a:schemeClr val="accent2">
                    <a:lumMod val="50000"/>
                  </a:schemeClr>
                </a:solidFill>
              </a:rPr>
              <a:t>Еко площадка – централна сграда</a:t>
            </a:r>
            <a:endParaRPr lang="bg-BG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10" name="Picture Placeholder 9"/>
          <p:cNvPicPr>
            <a:picLocks noGrp="1" noChangeAspect="1"/>
          </p:cNvPicPr>
          <p:nvPr>
            <p:ph type="pic" sz="quarter" idx="1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0" r="5170"/>
          <a:stretch>
            <a:fillRect/>
          </a:stretch>
        </p:blipFill>
        <p:spPr>
          <a:xfrm>
            <a:off x="3962400" y="3352800"/>
            <a:ext cx="3418840" cy="28244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75" y="4063365"/>
            <a:ext cx="3627120" cy="273113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7239000" y="762000"/>
            <a:ext cx="4076700" cy="30518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bg-BG" dirty="0" smtClean="0">
                <a:solidFill>
                  <a:schemeClr val="accent2">
                    <a:lumMod val="50000"/>
                  </a:schemeClr>
                </a:solidFill>
              </a:rPr>
              <a:t>Еко-площадка база „Зорница“.</a:t>
            </a:r>
            <a:endParaRPr lang="bg-BG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105400" y="5115560"/>
            <a:ext cx="3500120" cy="174244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3800" y="2819400"/>
            <a:ext cx="3029585" cy="22720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914400"/>
            <a:ext cx="3709670" cy="278257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34400" y="1752600"/>
            <a:ext cx="3385185" cy="253936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10600" y="4419600"/>
            <a:ext cx="3836035" cy="235013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67400" y="838200"/>
            <a:ext cx="2594610" cy="260604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4071620"/>
            <a:ext cx="3795395" cy="28473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/>
          <p:cNvPicPr>
            <a:picLocks noGrp="1" noChangeAspect="1"/>
          </p:cNvPicPr>
          <p:nvPr>
            <p:ph type="pic" sz="quarter" idx="13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36" b="21136"/>
          <a:stretch>
            <a:fillRect/>
          </a:stretch>
        </p:blipFill>
        <p:spPr>
          <a:xfrm>
            <a:off x="259715" y="990600"/>
            <a:ext cx="5683885" cy="57391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Picture Placeholder 1"/>
          <p:cNvPicPr>
            <a:picLocks noGrp="1" noChangeAspect="1"/>
          </p:cNvPicPr>
          <p:nvPr>
            <p:ph type="pic" sz="quarter" idx="1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47" b="8147"/>
          <a:stretch>
            <a:fillRect/>
          </a:stretch>
        </p:blipFill>
        <p:spPr>
          <a:xfrm>
            <a:off x="6400800" y="990600"/>
            <a:ext cx="3595370" cy="23653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Placeholder 3"/>
          <p:cNvPicPr>
            <a:picLocks noGrp="1" noChangeAspect="1"/>
          </p:cNvPicPr>
          <p:nvPr>
            <p:ph type="pic" sz="quarter" idx="16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33" b="7033"/>
          <a:stretch>
            <a:fillRect/>
          </a:stretch>
        </p:blipFill>
        <p:spPr>
          <a:xfrm>
            <a:off x="7772400" y="3733800"/>
            <a:ext cx="4184650" cy="28276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bg-BG" sz="1600" dirty="0" smtClean="0">
                <a:solidFill>
                  <a:schemeClr val="accent2">
                    <a:lumMod val="50000"/>
                  </a:schemeClr>
                </a:solidFill>
              </a:rPr>
              <a:t>Еко площадка база Соволяно</a:t>
            </a:r>
            <a:br>
              <a:rPr lang="bg-BG" sz="1600" dirty="0" smtClean="0">
                <a:solidFill>
                  <a:schemeClr val="accent2">
                    <a:lumMod val="50000"/>
                  </a:schemeClr>
                </a:solidFill>
              </a:rPr>
            </a:br>
            <a:r>
              <a:rPr lang="bg-BG" sz="1600" dirty="0" smtClean="0">
                <a:solidFill>
                  <a:schemeClr val="accent2">
                    <a:lumMod val="50000"/>
                  </a:schemeClr>
                </a:solidFill>
              </a:rPr>
              <a:t>/</a:t>
            </a:r>
            <a:r>
              <a:rPr lang="bg-BG" sz="1600" dirty="0">
                <a:solidFill>
                  <a:schemeClr val="accent2">
                    <a:lumMod val="50000"/>
                  </a:schemeClr>
                </a:solidFill>
              </a:rPr>
              <a:t>сгарадата не функционира в момента/</a:t>
            </a:r>
            <a:endParaRPr lang="bg-BG" sz="1600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type="pic" sz="quarter" idx="13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0" r="1280"/>
          <a:stretch>
            <a:fillRect/>
          </a:stretch>
        </p:blipFill>
        <p:spPr>
          <a:xfrm>
            <a:off x="76200" y="762000"/>
            <a:ext cx="5141595" cy="59702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Placeholder 7"/>
          <p:cNvPicPr>
            <a:picLocks noGrp="1" noChangeAspect="1"/>
          </p:cNvPicPr>
          <p:nvPr>
            <p:ph type="pic" sz="quarter" idx="1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47" b="8147"/>
          <a:stretch>
            <a:fillRect/>
          </a:stretch>
        </p:blipFill>
        <p:spPr>
          <a:xfrm>
            <a:off x="8001000" y="685800"/>
            <a:ext cx="3806190" cy="25038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Placeholder 8"/>
          <p:cNvPicPr>
            <a:picLocks noGrp="1" noChangeAspect="1"/>
          </p:cNvPicPr>
          <p:nvPr>
            <p:ph type="pic" sz="quarter" idx="16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0" r="5200"/>
          <a:stretch>
            <a:fillRect/>
          </a:stretch>
        </p:blipFill>
        <p:spPr>
          <a:xfrm>
            <a:off x="9067800" y="4648200"/>
            <a:ext cx="2971800" cy="1905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04765" y="3185160"/>
            <a:ext cx="3831590" cy="2987040"/>
          </a:xfrm>
        </p:spPr>
        <p:txBody>
          <a:bodyPr>
            <a:normAutofit/>
          </a:bodyPr>
          <a:lstStyle/>
          <a:p>
            <a:pPr algn="ctr"/>
            <a:r>
              <a:rPr lang="bg-BG" sz="3200" dirty="0" smtClean="0">
                <a:solidFill>
                  <a:schemeClr val="accent2">
                    <a:lumMod val="50000"/>
                  </a:schemeClr>
                </a:solidFill>
              </a:rPr>
              <a:t>Еко кабинет база„Зорница“,</a:t>
            </a:r>
            <a:br>
              <a:rPr lang="bg-BG" sz="3200" dirty="0" smtClean="0">
                <a:solidFill>
                  <a:schemeClr val="accent2">
                    <a:lumMod val="50000"/>
                  </a:schemeClr>
                </a:solidFill>
              </a:rPr>
            </a:br>
            <a:r>
              <a:rPr lang="bg-BG" sz="3200" dirty="0" smtClean="0">
                <a:solidFill>
                  <a:schemeClr val="accent2">
                    <a:lumMod val="50000"/>
                  </a:schemeClr>
                </a:solidFill>
              </a:rPr>
              <a:t>централна сграда и база Соволяно</a:t>
            </a:r>
            <a:endParaRPr lang="bg-BG" sz="3200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609600" y="190500"/>
            <a:ext cx="10972800" cy="861695"/>
          </a:xfrm>
        </p:spPr>
        <p:txBody>
          <a:bodyPr>
            <a:noAutofit/>
          </a:bodyPr>
          <a:lstStyle/>
          <a:p>
            <a:pPr algn="ctr"/>
            <a:r>
              <a:rPr lang="bg-BG" sz="2000" i="1" dirty="0" smtClean="0">
                <a:solidFill>
                  <a:srgbClr val="00B050"/>
                </a:solidFill>
                <a:latin typeface="+mn-lt"/>
              </a:rPr>
              <a:t> </a:t>
            </a:r>
            <a:r>
              <a:rPr lang="bg-BG" sz="2800" i="1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Тук се възпитават и обучават над 25</a:t>
            </a:r>
            <a:r>
              <a:rPr lang="en-US" sz="2800" i="1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0</a:t>
            </a:r>
            <a:r>
              <a:rPr lang="bg-BG" sz="2800" i="1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 деца разделени по възрастов принцип в </a:t>
            </a:r>
            <a:r>
              <a:rPr lang="en-US" sz="2800" i="1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 11</a:t>
            </a:r>
            <a:r>
              <a:rPr lang="bg-BG" sz="2800" i="1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 групи от които 2 яслени групи: едната в Централна сграда, другата в  база „Зорница“</a:t>
            </a:r>
            <a:endParaRPr lang="bg-BG" sz="2800" i="1" dirty="0" smtClean="0">
              <a:solidFill>
                <a:schemeClr val="accent2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3" name="Текстов контейнер 2"/>
          <p:cNvSpPr>
            <a:spLocks noGrp="1"/>
          </p:cNvSpPr>
          <p:nvPr>
            <p:ph type="body" sz="half" idx="2"/>
          </p:nvPr>
        </p:nvSpPr>
        <p:spPr>
          <a:xfrm>
            <a:off x="6755130" y="1751965"/>
            <a:ext cx="5099050" cy="4954270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rmAutofit fontScale="80000"/>
          </a:bodyPr>
          <a:lstStyle/>
          <a:p>
            <a:pPr marL="285750" indent="-285750" algn="ctr">
              <a:buFont typeface="Wingdings" panose="05000000000000000000" pitchFamily="2" charset="2"/>
              <a:buChar char="v"/>
            </a:pPr>
            <a:r>
              <a:rPr lang="bg-BG" dirty="0" smtClean="0">
                <a:solidFill>
                  <a:schemeClr val="accent2">
                    <a:lumMod val="50000"/>
                  </a:schemeClr>
                </a:solidFill>
              </a:rPr>
              <a:t>В ДГ„Първи юни“ се обучават </a:t>
            </a:r>
            <a:r>
              <a:rPr lang="bg-BG" dirty="0" smtClean="0">
                <a:solidFill>
                  <a:schemeClr val="accent2">
                    <a:lumMod val="50000"/>
                  </a:schemeClr>
                </a:solidFill>
              </a:rPr>
              <a:t>3 </a:t>
            </a:r>
            <a:r>
              <a:rPr lang="bg-BG" dirty="0" smtClean="0">
                <a:solidFill>
                  <a:schemeClr val="accent2">
                    <a:lumMod val="50000"/>
                  </a:schemeClr>
                </a:solidFill>
              </a:rPr>
              <a:t>деца със специални образователни потребности.</a:t>
            </a:r>
            <a:endParaRPr lang="bg-BG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marL="285750" indent="-285750" algn="ctr">
              <a:buFont typeface="Wingdings" panose="05000000000000000000" pitchFamily="2" charset="2"/>
              <a:buChar char="v"/>
            </a:pPr>
            <a:r>
              <a:rPr lang="bg-BG" dirty="0" smtClean="0">
                <a:solidFill>
                  <a:schemeClr val="accent2">
                    <a:lumMod val="50000"/>
                  </a:schemeClr>
                </a:solidFill>
              </a:rPr>
              <a:t>Режима на работа е целодневен.</a:t>
            </a:r>
            <a:endParaRPr lang="bg-BG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marL="285750" indent="-285750" algn="ctr">
              <a:buFont typeface="Wingdings" panose="05000000000000000000" pitchFamily="2" charset="2"/>
              <a:buChar char="v"/>
            </a:pPr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От 2008 година </a:t>
            </a:r>
            <a:r>
              <a:rPr lang="ru-RU" dirty="0" smtClean="0">
                <a:solidFill>
                  <a:schemeClr val="accent2">
                    <a:lumMod val="50000"/>
                  </a:schemeClr>
                </a:solidFill>
              </a:rPr>
              <a:t>детского </a:t>
            </a:r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заведение работи по </a:t>
            </a:r>
            <a:r>
              <a:rPr lang="ru-RU" dirty="0" smtClean="0">
                <a:solidFill>
                  <a:schemeClr val="accent2">
                    <a:lumMod val="50000"/>
                  </a:schemeClr>
                </a:solidFill>
              </a:rPr>
              <a:t>системата </a:t>
            </a:r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на делегираните </a:t>
            </a:r>
            <a:r>
              <a:rPr lang="ru-RU" dirty="0" smtClean="0">
                <a:solidFill>
                  <a:schemeClr val="accent2">
                    <a:lumMod val="50000"/>
                  </a:schemeClr>
                </a:solidFill>
              </a:rPr>
              <a:t>бюджети </a:t>
            </a:r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в образованието!</a:t>
            </a:r>
            <a:endParaRPr lang="bg-BG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29" b="13129"/>
          <a:stretch>
            <a:fillRect/>
          </a:stretch>
        </p:blipFill>
        <p:spPr>
          <a:xfrm>
            <a:off x="-105410" y="1615440"/>
            <a:ext cx="6765925" cy="50222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лавие 5"/>
          <p:cNvSpPr>
            <a:spLocks noGrp="1"/>
          </p:cNvSpPr>
          <p:nvPr>
            <p:ph type="title"/>
          </p:nvPr>
        </p:nvSpPr>
        <p:spPr>
          <a:xfrm>
            <a:off x="450215" y="4603750"/>
            <a:ext cx="5987415" cy="2004060"/>
          </a:xfrm>
          <a:solidFill>
            <a:srgbClr val="FFC000"/>
          </a:solidFill>
        </p:spPr>
        <p:txBody>
          <a:bodyPr>
            <a:normAutofit/>
          </a:bodyPr>
          <a:lstStyle/>
          <a:p>
            <a:pPr algn="ctr"/>
            <a:br>
              <a:rPr lang="bg-BG" sz="200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</a:br>
            <a:r>
              <a:rPr lang="bg-BG" sz="200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- Организиране летен отдих на децата</a:t>
            </a:r>
            <a:br>
              <a:rPr lang="bg-BG" sz="200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</a:br>
            <a:r>
              <a:rPr lang="bg-BG" sz="200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- Обмяна на добри практики</a:t>
            </a:r>
            <a:endParaRPr lang="bg-BG" sz="2000" dirty="0">
              <a:solidFill>
                <a:schemeClr val="accent2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2050" name="Picture 2" descr="Снимка на Grupa Svetulka."/>
          <p:cNvPicPr>
            <a:picLocks noGrp="1" noChangeAspect="1" noChangeArrowheads="1"/>
          </p:cNvPicPr>
          <p:nvPr>
            <p:ph type="pic" sz="quarter" idx="13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60" r="13460"/>
          <a:stretch>
            <a:fillRect/>
          </a:stretch>
        </p:blipFill>
        <p:spPr bwMode="auto">
          <a:xfrm>
            <a:off x="152400" y="76200"/>
            <a:ext cx="51816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Снимка на Даниела Виткова."/>
          <p:cNvPicPr>
            <a:picLocks noGrp="1" noChangeAspect="1" noChangeArrowheads="1"/>
          </p:cNvPicPr>
          <p:nvPr>
            <p:ph type="pic" sz="quarter" idx="1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47" b="8147"/>
          <a:stretch>
            <a:fillRect/>
          </a:stretch>
        </p:blipFill>
        <p:spPr bwMode="auto">
          <a:xfrm>
            <a:off x="6102985" y="152400"/>
            <a:ext cx="5772785" cy="3798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Снимка на Даниела Виткова."/>
          <p:cNvPicPr>
            <a:picLocks noGrp="1" noChangeAspect="1" noChangeArrowheads="1"/>
          </p:cNvPicPr>
          <p:nvPr>
            <p:ph type="pic" sz="quarter" idx="16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47" b="8147"/>
          <a:stretch>
            <a:fillRect/>
          </a:stretch>
        </p:blipFill>
        <p:spPr bwMode="auto">
          <a:xfrm>
            <a:off x="7575550" y="3962400"/>
            <a:ext cx="445262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6" descr="SmartArt Process diagram"/>
          <p:cNvGraphicFramePr>
            <a:graphicFrameLocks noGrp="1"/>
          </p:cNvGraphicFramePr>
          <p:nvPr>
            <p:ph idx="1"/>
          </p:nvPr>
        </p:nvGraphicFramePr>
        <p:xfrm>
          <a:off x="533400" y="775335"/>
          <a:ext cx="10710862" cy="45227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" r:lo="rId2" r:qs="rId3" r:cs="rId4"/>
          </a:graphicData>
        </a:graphic>
      </p:graphicFrame>
      <p:sp>
        <p:nvSpPr>
          <p:cNvPr id="5" name="Заглавие 1"/>
          <p:cNvSpPr>
            <a:spLocks noGrp="1"/>
          </p:cNvSpPr>
          <p:nvPr>
            <p:ph type="title"/>
          </p:nvPr>
        </p:nvSpPr>
        <p:spPr>
          <a:xfrm>
            <a:off x="1295400" y="241356"/>
            <a:ext cx="9829800" cy="749244"/>
          </a:xfrm>
        </p:spPr>
        <p:txBody>
          <a:bodyPr rtlCol="0">
            <a:normAutofit/>
          </a:bodyPr>
          <a:lstStyle/>
          <a:p>
            <a:pPr algn="ctr" rtl="0"/>
            <a:r>
              <a:rPr lang="bg-BG" sz="32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n-lt"/>
              </a:rPr>
              <a:t>ИСТОРИЯ</a:t>
            </a:r>
            <a:endParaRPr lang="bg-BG" sz="32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+mn-lt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991600" y="2351049"/>
            <a:ext cx="1333500" cy="1371601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bg-BG" sz="1400" b="1" dirty="0" smtClean="0">
                <a:solidFill>
                  <a:srgbClr val="002060"/>
                </a:solidFill>
              </a:rPr>
              <a:t>ОДЗ„Първи юни“ е вече ДГ„Първи юни“.</a:t>
            </a:r>
            <a:endParaRPr lang="bg-BG" sz="1400" b="1" dirty="0">
              <a:solidFill>
                <a:srgbClr val="002060"/>
              </a:solidFill>
            </a:endParaRPr>
          </a:p>
          <a:p>
            <a:pPr algn="ctr"/>
            <a:endParaRPr lang="bg-BG" dirty="0"/>
          </a:p>
        </p:txBody>
      </p:sp>
      <p:pic>
        <p:nvPicPr>
          <p:cNvPr id="6" name="Картина 2"/>
          <p:cNvPicPr/>
          <p:nvPr>
            <p:custDataLst>
              <p:tags r:id="rId6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495" y="4973955"/>
            <a:ext cx="2336165" cy="188468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609600" y="190500"/>
            <a:ext cx="10972800" cy="1012825"/>
          </a:xfrm>
        </p:spPr>
        <p:txBody>
          <a:bodyPr rtlCol="0">
            <a:normAutofit fontScale="90000"/>
          </a:bodyPr>
          <a:lstStyle/>
          <a:p>
            <a:pPr algn="ctr" rtl="0"/>
            <a:r>
              <a:rPr lang="bg-BG" sz="2000" b="1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Организация  и съдържание на педагогическият  процес – приоритети:</a:t>
            </a:r>
            <a:br>
              <a:rPr lang="bg-BG" sz="2000" b="1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</a:br>
            <a:r>
              <a:rPr lang="bg-BG" sz="2000" b="1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- </a:t>
            </a:r>
            <a:r>
              <a:rPr lang="bg-BG" sz="2000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Обучението по БДП  е приоритет, при който водеща е ролята на практическите умения, формиращи се главно чрез подражаване, личен опит, целенасочено обучение, упражнения и тренировки</a:t>
            </a:r>
            <a:br>
              <a:rPr lang="bg-BG" sz="2000" b="1" dirty="0" smtClean="0">
                <a:solidFill>
                  <a:srgbClr val="00B050"/>
                </a:solidFill>
                <a:latin typeface="+mn-lt"/>
              </a:rPr>
            </a:br>
            <a:endParaRPr lang="bg-BG" sz="2000" b="1" dirty="0">
              <a:solidFill>
                <a:srgbClr val="00B050"/>
              </a:solidFill>
              <a:latin typeface="+mn-lt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349375"/>
            <a:ext cx="4870450" cy="3527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3773488"/>
            <a:ext cx="2627313" cy="1652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6400" y="885275"/>
            <a:ext cx="2627313" cy="1652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4354" y="1571625"/>
            <a:ext cx="2627313" cy="1652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2877221"/>
            <a:ext cx="2627313" cy="1652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0" name="Picture 8" descr="C:\Users\bobi\Desktop\снимки детска градина\БДП\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4461" y="1752600"/>
            <a:ext cx="2597150" cy="1646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C:\Users\bobi\Desktop\снимки детска градина\БДП\13256327_10206489893954597_4618178575720244609_n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1250400"/>
            <a:ext cx="2627313" cy="1658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C:\Users\bobi\Desktop\снимки детска градина\БДП\17795679_10208856853007094_3265538813989537419_n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250315"/>
            <a:ext cx="4688205" cy="5421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3" name="Picture 11" descr="C:\Users\bobi\Desktop\снимки детска градина\БДП\23231553_144206129540529_3382712542520253651_n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1021" y="4343594"/>
            <a:ext cx="2772707" cy="1567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C:\Users\bobi\Desktop\снимки детска градина\БДП\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1330" y="2877185"/>
            <a:ext cx="4183380" cy="3786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Placeholder 15"/>
          <p:cNvPicPr>
            <a:picLocks noGrp="1" noChangeAspect="1"/>
          </p:cNvPicPr>
          <p:nvPr>
            <p:ph type="pic" sz="quarter" idx="13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" r="106"/>
          <a:stretch>
            <a:fillRect/>
          </a:stretch>
        </p:blipFill>
        <p:spPr>
          <a:xfrm>
            <a:off x="4572000" y="304800"/>
            <a:ext cx="6977380" cy="2971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Placeholder 3"/>
          <p:cNvPicPr>
            <a:picLocks noGrp="1" noChangeAspect="1"/>
          </p:cNvPicPr>
          <p:nvPr>
            <p:ph type="pic" sz="quarter" idx="18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r="135"/>
          <a:stretch>
            <a:fillRect/>
          </a:stretch>
        </p:blipFill>
        <p:spPr>
          <a:xfrm>
            <a:off x="4267200" y="3505200"/>
            <a:ext cx="7587615" cy="2895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Picture Placeholder 6"/>
          <p:cNvPicPr>
            <a:picLocks noGrp="1" noChangeAspect="1"/>
          </p:cNvPicPr>
          <p:nvPr>
            <p:ph type="pic" sz="quarter" idx="1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1" r="1231"/>
          <a:stretch>
            <a:fillRect/>
          </a:stretch>
        </p:blipFill>
        <p:spPr>
          <a:xfrm>
            <a:off x="1295400" y="307975"/>
            <a:ext cx="3048000" cy="1905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Picture Placeholder 17"/>
          <p:cNvPicPr>
            <a:picLocks noGrp="1" noChangeAspect="1"/>
          </p:cNvPicPr>
          <p:nvPr>
            <p:ph type="pic" sz="quarter" idx="17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14" r="7914"/>
          <a:stretch>
            <a:fillRect/>
          </a:stretch>
        </p:blipFill>
        <p:spPr>
          <a:xfrm>
            <a:off x="381000" y="4648200"/>
            <a:ext cx="3124200" cy="1905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Picture Placeholder 14"/>
          <p:cNvPicPr>
            <a:picLocks noGrp="1" noChangeAspect="1"/>
          </p:cNvPicPr>
          <p:nvPr>
            <p:ph type="pic" sz="quarter" idx="16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1" r="1231"/>
          <a:stretch>
            <a:fillRect/>
          </a:stretch>
        </p:blipFill>
        <p:spPr>
          <a:xfrm>
            <a:off x="685800" y="2438400"/>
            <a:ext cx="3124200" cy="1905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9829800" cy="701674"/>
          </a:xfrm>
        </p:spPr>
        <p:txBody>
          <a:bodyPr rtlCol="0">
            <a:normAutofit/>
          </a:bodyPr>
          <a:lstStyle/>
          <a:p>
            <a:pPr algn="ctr" rtl="0"/>
            <a:r>
              <a:rPr lang="bg-BG" sz="44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Нашата водеща теза</a:t>
            </a:r>
            <a:endParaRPr lang="bg-BG" sz="44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4" name="Контейнер за текст 3"/>
          <p:cNvSpPr>
            <a:spLocks noGrp="1"/>
          </p:cNvSpPr>
          <p:nvPr>
            <p:ph type="body" sz="half" idx="2"/>
          </p:nvPr>
        </p:nvSpPr>
        <p:spPr>
          <a:xfrm>
            <a:off x="545465" y="1329690"/>
            <a:ext cx="9754870" cy="1902460"/>
          </a:xfrm>
        </p:spPr>
        <p:txBody>
          <a:bodyPr rtlCol="0">
            <a:noAutofit/>
          </a:bodyPr>
          <a:lstStyle/>
          <a:p>
            <a:pPr algn="ctr" rtl="0">
              <a:lnSpc>
                <a:spcPct val="150000"/>
              </a:lnSpc>
            </a:pPr>
            <a:r>
              <a:rPr lang="bg-BG" sz="2000" b="1" i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„</a:t>
            </a:r>
            <a:r>
              <a:rPr lang="bg-BG" sz="280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Щастливи деца, доволни родители, професионална удовлетвореност“. </a:t>
            </a:r>
            <a:r>
              <a:rPr lang="bg-BG" sz="280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sym typeface="+mn-ea"/>
              </a:rPr>
              <a:t>Стремим се да се утвърждаваме като модерно, достъпно и качествено, иновативно, европейско детско заведение, в което  професионалисти да възпитават и обучават дацата на нашия град, децата на България</a:t>
            </a:r>
            <a:r>
              <a:rPr lang="bg-BG" sz="2800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sym typeface="+mn-ea"/>
              </a:rPr>
              <a:t>.</a:t>
            </a:r>
            <a:endParaRPr lang="bg-BG" sz="2800" b="1" i="1" dirty="0" smtClean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sym typeface="+mn-ea"/>
            </a:endParaRPr>
          </a:p>
        </p:txBody>
      </p:sp>
      <p:pic>
        <p:nvPicPr>
          <p:cNvPr id="103" name="Picture 102"/>
          <p:cNvPicPr/>
          <p:nvPr/>
        </p:nvPicPr>
        <p:blipFill>
          <a:blip r:embed="rId1"/>
          <a:stretch>
            <a:fillRect/>
          </a:stretch>
        </p:blipFill>
        <p:spPr>
          <a:xfrm>
            <a:off x="7884795" y="5029200"/>
            <a:ext cx="3916680" cy="17303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4" name="Picture 103"/>
          <p:cNvPicPr/>
          <p:nvPr/>
        </p:nvPicPr>
        <p:blipFill>
          <a:blip r:embed="rId2"/>
          <a:stretch>
            <a:fillRect/>
          </a:stretch>
        </p:blipFill>
        <p:spPr>
          <a:xfrm>
            <a:off x="228600" y="4654233"/>
            <a:ext cx="2171700" cy="210502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50" y="3810"/>
            <a:ext cx="11866245" cy="65976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algn="ctr" rtl="0"/>
            <a:r>
              <a:rPr lang="bg-BG" sz="4400" dirty="0" smtClean="0">
                <a:solidFill>
                  <a:schemeClr val="accent2">
                    <a:lumMod val="50000"/>
                  </a:schemeClr>
                </a:solidFill>
              </a:rPr>
              <a:t>ИСТОРИЯ</a:t>
            </a:r>
            <a:endParaRPr lang="bg-BG" sz="44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Контейнер за текст 2"/>
          <p:cNvSpPr>
            <a:spLocks noGrp="1"/>
          </p:cNvSpPr>
          <p:nvPr>
            <p:ph sz="half" idx="1"/>
          </p:nvPr>
        </p:nvSpPr>
        <p:spPr>
          <a:xfrm>
            <a:off x="1447800" y="1825784"/>
            <a:ext cx="4389120" cy="3474720"/>
          </a:xfrm>
        </p:spPr>
        <p:txBody>
          <a:bodyPr rtlCol="0">
            <a:noAutofit/>
          </a:bodyPr>
          <a:lstStyle/>
          <a:p>
            <a:r>
              <a:rPr lang="ru-RU" sz="2000" dirty="0" err="1">
                <a:solidFill>
                  <a:schemeClr val="accent2">
                    <a:lumMod val="50000"/>
                  </a:schemeClr>
                </a:solidFill>
                <a:latin typeface="Arial Black" panose="020B0A04020102020204" charset="0"/>
                <a:cs typeface="Arial Black" panose="020B0A04020102020204" charset="0"/>
              </a:rPr>
              <a:t>Детската</a:t>
            </a:r>
            <a:r>
              <a:rPr lang="ru-RU" sz="2000" dirty="0">
                <a:solidFill>
                  <a:schemeClr val="accent2">
                    <a:lumMod val="50000"/>
                  </a:schemeClr>
                </a:solidFill>
                <a:latin typeface="Arial Black" panose="020B0A04020102020204" charset="0"/>
                <a:cs typeface="Arial Black" panose="020B0A04020102020204" charset="0"/>
              </a:rPr>
              <a:t> градина е </a:t>
            </a:r>
            <a:r>
              <a:rPr lang="ru-RU" sz="2000" dirty="0" err="1">
                <a:solidFill>
                  <a:schemeClr val="accent2">
                    <a:lumMod val="50000"/>
                  </a:schemeClr>
                </a:solidFill>
                <a:latin typeface="Arial Black" panose="020B0A04020102020204" charset="0"/>
                <a:cs typeface="Arial Black" panose="020B0A04020102020204" charset="0"/>
              </a:rPr>
              <a:t>открита</a:t>
            </a:r>
            <a:r>
              <a:rPr lang="ru-RU" sz="2000" dirty="0">
                <a:solidFill>
                  <a:schemeClr val="accent2">
                    <a:lumMod val="50000"/>
                  </a:schemeClr>
                </a:solidFill>
                <a:latin typeface="Arial Black" panose="020B0A04020102020204" charset="0"/>
                <a:cs typeface="Arial Black" panose="020B0A04020102020204" charset="0"/>
              </a:rPr>
              <a:t> </a:t>
            </a:r>
            <a:r>
              <a:rPr lang="ru-RU" sz="2000" dirty="0" err="1">
                <a:solidFill>
                  <a:schemeClr val="accent2">
                    <a:lumMod val="50000"/>
                  </a:schemeClr>
                </a:solidFill>
                <a:latin typeface="Arial Black" panose="020B0A04020102020204" charset="0"/>
                <a:cs typeface="Arial Black" panose="020B0A04020102020204" charset="0"/>
              </a:rPr>
              <a:t>през</a:t>
            </a:r>
            <a:r>
              <a:rPr lang="ru-RU" sz="2000" dirty="0">
                <a:solidFill>
                  <a:schemeClr val="accent2">
                    <a:lumMod val="50000"/>
                  </a:schemeClr>
                </a:solidFill>
                <a:latin typeface="Arial Black" panose="020B0A04020102020204" charset="0"/>
                <a:cs typeface="Arial Black" panose="020B0A04020102020204" charset="0"/>
              </a:rPr>
              <a:t> м.12.1977г. с 10 групи за деца от 3 до 7 години. </a:t>
            </a:r>
            <a:endParaRPr lang="ru-RU" sz="2000" dirty="0" smtClean="0">
              <a:solidFill>
                <a:schemeClr val="accent2">
                  <a:lumMod val="50000"/>
                </a:schemeClr>
              </a:solidFill>
              <a:latin typeface="Arial Black" panose="020B0A04020102020204" charset="0"/>
              <a:cs typeface="Arial Black" panose="020B0A04020102020204" charset="0"/>
            </a:endParaRPr>
          </a:p>
          <a:p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  <a:latin typeface="Arial Black" panose="020B0A04020102020204" charset="0"/>
                <a:cs typeface="Arial Black" panose="020B0A04020102020204" charset="0"/>
              </a:rPr>
              <a:t>Над </a:t>
            </a:r>
            <a:r>
              <a:rPr lang="ru-RU" sz="2000" dirty="0">
                <a:solidFill>
                  <a:schemeClr val="accent2">
                    <a:lumMod val="50000"/>
                  </a:schemeClr>
                </a:solidFill>
                <a:latin typeface="Arial Black" panose="020B0A04020102020204" charset="0"/>
                <a:cs typeface="Arial Black" panose="020B0A04020102020204" charset="0"/>
              </a:rPr>
              <a:t>10 години е база за експериментиране и прилагане на нови практики на МОН и ЮЗУ- </a:t>
            </a: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  <a:latin typeface="Arial Black" panose="020B0A04020102020204" charset="0"/>
                <a:cs typeface="Arial Black" panose="020B0A04020102020204" charset="0"/>
              </a:rPr>
              <a:t>Благоевград.</a:t>
            </a:r>
            <a:endParaRPr lang="ru-RU" sz="2000" dirty="0" smtClean="0">
              <a:solidFill>
                <a:schemeClr val="accent2">
                  <a:lumMod val="50000"/>
                </a:schemeClr>
              </a:solidFill>
              <a:latin typeface="Arial Black" panose="020B0A04020102020204" charset="0"/>
              <a:cs typeface="Arial Black" panose="020B0A04020102020204" charset="0"/>
            </a:endParaRPr>
          </a:p>
          <a:p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  <a:latin typeface="Arial Black" panose="020B0A04020102020204" charset="0"/>
                <a:cs typeface="Arial Black" panose="020B0A04020102020204" charset="0"/>
              </a:rPr>
              <a:t>От </a:t>
            </a:r>
            <a:r>
              <a:rPr lang="ru-RU" sz="2000" dirty="0">
                <a:solidFill>
                  <a:schemeClr val="accent2">
                    <a:lumMod val="50000"/>
                  </a:schemeClr>
                </a:solidFill>
                <a:latin typeface="Arial Black" panose="020B0A04020102020204" charset="0"/>
                <a:cs typeface="Arial Black" panose="020B0A04020102020204" charset="0"/>
              </a:rPr>
              <a:t>2011 година е </a:t>
            </a:r>
            <a:r>
              <a:rPr lang="ru-RU" sz="2000" dirty="0" err="1">
                <a:solidFill>
                  <a:schemeClr val="accent2">
                    <a:lumMod val="50000"/>
                  </a:schemeClr>
                </a:solidFill>
                <a:latin typeface="Arial Black" panose="020B0A04020102020204" charset="0"/>
                <a:cs typeface="Arial Black" panose="020B0A04020102020204" charset="0"/>
              </a:rPr>
              <a:t>разкрита</a:t>
            </a:r>
            <a:r>
              <a:rPr lang="ru-RU" sz="2000" dirty="0">
                <a:solidFill>
                  <a:schemeClr val="accent2">
                    <a:lumMod val="50000"/>
                  </a:schemeClr>
                </a:solidFill>
                <a:latin typeface="Arial Black" panose="020B0A04020102020204" charset="0"/>
                <a:cs typeface="Arial Black" panose="020B0A04020102020204" charset="0"/>
              </a:rPr>
              <a:t> и </a:t>
            </a:r>
            <a:r>
              <a:rPr lang="ru-RU" sz="2000" dirty="0" err="1">
                <a:solidFill>
                  <a:schemeClr val="accent2">
                    <a:lumMod val="50000"/>
                  </a:schemeClr>
                </a:solidFill>
                <a:latin typeface="Arial Black" panose="020B0A04020102020204" charset="0"/>
                <a:cs typeface="Arial Black" panose="020B0A04020102020204" charset="0"/>
              </a:rPr>
              <a:t>детска</a:t>
            </a:r>
            <a:r>
              <a:rPr lang="ru-RU" sz="2000" dirty="0">
                <a:solidFill>
                  <a:schemeClr val="accent2">
                    <a:lumMod val="50000"/>
                  </a:schemeClr>
                </a:solidFill>
                <a:latin typeface="Arial Black" panose="020B0A04020102020204" charset="0"/>
                <a:cs typeface="Arial Black" panose="020B0A04020102020204" charset="0"/>
              </a:rPr>
              <a:t> кухня за </a:t>
            </a:r>
            <a:r>
              <a:rPr lang="ru-RU" sz="2000" dirty="0" err="1">
                <a:solidFill>
                  <a:schemeClr val="accent2">
                    <a:lumMod val="50000"/>
                  </a:schemeClr>
                </a:solidFill>
                <a:latin typeface="Arial Black" panose="020B0A04020102020204" charset="0"/>
                <a:cs typeface="Arial Black" panose="020B0A04020102020204" charset="0"/>
              </a:rPr>
              <a:t>деца</a:t>
            </a:r>
            <a:r>
              <a:rPr lang="ru-RU" sz="2000" dirty="0">
                <a:solidFill>
                  <a:schemeClr val="accent2">
                    <a:lumMod val="50000"/>
                  </a:schemeClr>
                </a:solidFill>
                <a:latin typeface="Arial Black" panose="020B0A04020102020204" charset="0"/>
                <a:cs typeface="Arial Black" panose="020B0A04020102020204" charset="0"/>
              </a:rPr>
              <a:t> от 10 </a:t>
            </a:r>
            <a:r>
              <a:rPr lang="ru-RU" sz="2000" dirty="0" err="1">
                <a:solidFill>
                  <a:schemeClr val="accent2">
                    <a:lumMod val="50000"/>
                  </a:schemeClr>
                </a:solidFill>
                <a:latin typeface="Arial Black" panose="020B0A04020102020204" charset="0"/>
                <a:cs typeface="Arial Black" panose="020B0A04020102020204" charset="0"/>
              </a:rPr>
              <a:t>месеца</a:t>
            </a:r>
            <a:r>
              <a:rPr lang="ru-RU" sz="2000" dirty="0">
                <a:solidFill>
                  <a:schemeClr val="accent2">
                    <a:lumMod val="50000"/>
                  </a:schemeClr>
                </a:solidFill>
                <a:latin typeface="Arial Black" panose="020B0A04020102020204" charset="0"/>
                <a:cs typeface="Arial Black" panose="020B0A04020102020204" charset="0"/>
              </a:rPr>
              <a:t> до 3 </a:t>
            </a:r>
            <a:r>
              <a:rPr lang="ru-RU" sz="2000" dirty="0" err="1">
                <a:solidFill>
                  <a:schemeClr val="accent2">
                    <a:lumMod val="50000"/>
                  </a:schemeClr>
                </a:solidFill>
                <a:latin typeface="Arial Black" panose="020B0A04020102020204" charset="0"/>
                <a:cs typeface="Arial Black" panose="020B0A04020102020204" charset="0"/>
              </a:rPr>
              <a:t>години</a:t>
            </a:r>
            <a:r>
              <a:rPr lang="ru-RU" sz="2000" dirty="0">
                <a:solidFill>
                  <a:schemeClr val="accent2">
                    <a:lumMod val="50000"/>
                  </a:schemeClr>
                </a:solidFill>
                <a:latin typeface="Arial Black" panose="020B0A04020102020204" charset="0"/>
                <a:cs typeface="Arial Black" panose="020B0A04020102020204" charset="0"/>
              </a:rPr>
              <a:t> – </a:t>
            </a:r>
            <a:r>
              <a:rPr lang="ru-RU" sz="2000" dirty="0" err="1">
                <a:solidFill>
                  <a:schemeClr val="accent2">
                    <a:lumMod val="50000"/>
                  </a:schemeClr>
                </a:solidFill>
                <a:latin typeface="Arial Black" panose="020B0A04020102020204" charset="0"/>
                <a:cs typeface="Arial Black" panose="020B0A04020102020204" charset="0"/>
              </a:rPr>
              <a:t>записани</a:t>
            </a:r>
            <a:r>
              <a:rPr lang="ru-RU" sz="2000" dirty="0">
                <a:solidFill>
                  <a:schemeClr val="accent2">
                    <a:lumMod val="50000"/>
                  </a:schemeClr>
                </a:solidFill>
                <a:latin typeface="Arial Black" panose="020B0A04020102020204" charset="0"/>
                <a:cs typeface="Arial Black" panose="020B0A04020102020204" charset="0"/>
              </a:rPr>
              <a:t> 36 </a:t>
            </a:r>
            <a:r>
              <a:rPr lang="ru-RU" sz="2000" dirty="0" err="1" smtClean="0">
                <a:solidFill>
                  <a:schemeClr val="accent2">
                    <a:lumMod val="50000"/>
                  </a:schemeClr>
                </a:solidFill>
                <a:latin typeface="Arial Black" panose="020B0A04020102020204" charset="0"/>
                <a:cs typeface="Arial Black" panose="020B0A04020102020204" charset="0"/>
              </a:rPr>
              <a:t>деца</a:t>
            </a: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  <a:latin typeface="Arial Black" panose="020B0A04020102020204" charset="0"/>
                <a:cs typeface="Arial Black" panose="020B0A04020102020204" charset="0"/>
              </a:rPr>
              <a:t>. </a:t>
            </a:r>
            <a:endParaRPr lang="ru-RU" sz="2000" dirty="0" smtClean="0">
              <a:solidFill>
                <a:schemeClr val="accent2">
                  <a:lumMod val="50000"/>
                </a:schemeClr>
              </a:solidFill>
              <a:latin typeface="Arial Black" panose="020B0A04020102020204" charset="0"/>
              <a:cs typeface="Arial Black" panose="020B0A04020102020204" charset="0"/>
            </a:endParaRPr>
          </a:p>
          <a:p>
            <a:pPr rtl="0"/>
            <a:endParaRPr lang="bg-BG" sz="2000" b="1" i="1" dirty="0">
              <a:latin typeface="Arial Black" panose="020B0A04020102020204" charset="0"/>
              <a:cs typeface="Arial Black" panose="020B0A04020102020204" charset="0"/>
            </a:endParaRPr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half" idx="2"/>
          </p:nvPr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0" y="1825625"/>
            <a:ext cx="5493385" cy="4853305"/>
          </a:xfr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0455" y="1186815"/>
            <a:ext cx="3962400" cy="3937000"/>
          </a:xfrm>
        </p:spPr>
        <p:txBody>
          <a:bodyPr/>
          <a:lstStyle/>
          <a:p>
            <a:r>
              <a:rPr lang="ru-RU" sz="2000" dirty="0">
                <a:solidFill>
                  <a:schemeClr val="accent2">
                    <a:lumMod val="50000"/>
                  </a:schemeClr>
                </a:solidFill>
              </a:rPr>
              <a:t>През м. август 2016 г. като следствие от приетия Закон за предучилищно и училищно образование на 01.08.2016г. и със заповед РД-00-785/31.08.2016г. на Кмета на гр. Кюстендил, ОДЗ „Прърви юни” продължава своята дейност като </a:t>
            </a:r>
            <a:r>
              <a:rPr lang="ru-RU" sz="2000" i="1" dirty="0">
                <a:solidFill>
                  <a:schemeClr val="accent2">
                    <a:lumMod val="50000"/>
                  </a:schemeClr>
                </a:solidFill>
              </a:rPr>
              <a:t>Детска градина „Първи юни”.</a:t>
            </a:r>
            <a:endParaRPr lang="ru-RU" sz="2000" i="1" dirty="0">
              <a:solidFill>
                <a:schemeClr val="accent2">
                  <a:lumMod val="50000"/>
                </a:schemeClr>
              </a:solidFill>
            </a:endParaRPr>
          </a:p>
          <a:p>
            <a:endParaRPr lang="bg-BG" sz="20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2"/>
          </p:nvPr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0895" y="1143000"/>
            <a:ext cx="6071235" cy="5447665"/>
          </a:xfrm>
        </p:spPr>
      </p:pic>
      <p:pic>
        <p:nvPicPr>
          <p:cNvPr id="2" name="Картина 3" descr="Картина на платно - Цветя, Буйни листенца, 100 х 100 см - eMAG.bg"/>
          <p:cNvPicPr/>
          <p:nvPr>
            <p:custDataLst>
              <p:tags r:id="rId2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70" y="4942205"/>
            <a:ext cx="1830705" cy="17830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Контейнер за текст 4"/>
          <p:cNvSpPr>
            <a:spLocks noGrp="1"/>
          </p:cNvSpPr>
          <p:nvPr>
            <p:ph type="body" sz="quarter" idx="16"/>
          </p:nvPr>
        </p:nvSpPr>
        <p:spPr>
          <a:xfrm>
            <a:off x="5562600" y="1752600"/>
            <a:ext cx="5163185" cy="2924810"/>
          </a:xfrm>
        </p:spPr>
        <p:txBody>
          <a:bodyPr rtlCol="0">
            <a:noAutofit/>
          </a:bodyPr>
          <a:lstStyle/>
          <a:p>
            <a:pPr algn="ctr"/>
            <a:r>
              <a:rPr lang="ru-RU" sz="2800" dirty="0">
                <a:solidFill>
                  <a:schemeClr val="accent2">
                    <a:lumMod val="50000"/>
                  </a:schemeClr>
                </a:solidFill>
              </a:rPr>
              <a:t>От 2013 </a:t>
            </a: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</a:rPr>
              <a:t>година </a:t>
            </a:r>
            <a:r>
              <a:rPr lang="ru-RU" sz="2800" dirty="0">
                <a:solidFill>
                  <a:schemeClr val="accent2">
                    <a:lumMod val="50000"/>
                  </a:schemeClr>
                </a:solidFill>
              </a:rPr>
              <a:t>е присъединено  и ОДЗ “Зорница“, като филиал и групите стават </a:t>
            </a: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</a:rPr>
              <a:t>15, от </a:t>
            </a:r>
            <a:r>
              <a:rPr lang="ru-RU" sz="2800" dirty="0">
                <a:solidFill>
                  <a:schemeClr val="accent2">
                    <a:lumMod val="50000"/>
                  </a:schemeClr>
                </a:solidFill>
              </a:rPr>
              <a:t>които </a:t>
            </a: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</a:rPr>
              <a:t>13 групи за деца от </a:t>
            </a: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</a:rPr>
              <a:t>3 до7 </a:t>
            </a: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</a:rPr>
              <a:t>години и 2 яслени групи.</a:t>
            </a:r>
            <a:r>
              <a:rPr lang="ru-RU" sz="2800" dirty="0">
                <a:solidFill>
                  <a:schemeClr val="accent2">
                    <a:lumMod val="50000"/>
                  </a:schemeClr>
                </a:solidFill>
              </a:rPr>
              <a:t> </a:t>
            </a:r>
            <a:endParaRPr lang="ru-RU" sz="2800" dirty="0">
              <a:solidFill>
                <a:schemeClr val="accent2">
                  <a:lumMod val="50000"/>
                </a:schemeClr>
              </a:solidFill>
            </a:endParaRPr>
          </a:p>
          <a:p>
            <a:endParaRPr lang="bg-BG" sz="2800" dirty="0">
              <a:solidFill>
                <a:srgbClr val="00B050"/>
              </a:solidFill>
            </a:endParaRPr>
          </a:p>
        </p:txBody>
      </p:sp>
      <p:pic>
        <p:nvPicPr>
          <p:cNvPr id="3" name="Picture Placeholder 2"/>
          <p:cNvPicPr>
            <a:picLocks noGrp="1" noChangeAspect="1"/>
          </p:cNvPicPr>
          <p:nvPr>
            <p:ph type="pic" sz="quarter" idx="13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27" r="13627"/>
          <a:stretch>
            <a:fillRect/>
          </a:stretch>
        </p:blipFill>
        <p:spPr>
          <a:xfrm>
            <a:off x="335915" y="914400"/>
            <a:ext cx="4464685" cy="57086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/>
          <p:cNvPicPr>
            <a:picLocks noGrp="1" noChangeAspect="1"/>
          </p:cNvPicPr>
          <p:nvPr>
            <p:ph type="pic" sz="quarter" idx="13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38" b="11338"/>
          <a:stretch>
            <a:fillRect/>
          </a:stretch>
        </p:blipFill>
        <p:spPr>
          <a:xfrm>
            <a:off x="289560" y="914400"/>
            <a:ext cx="5104130" cy="57442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5486400" y="960755"/>
            <a:ext cx="4744720" cy="3306445"/>
          </a:xfrm>
        </p:spPr>
        <p:txBody>
          <a:bodyPr>
            <a:noAutofit/>
          </a:bodyPr>
          <a:lstStyle/>
          <a:p>
            <a:pPr algn="ctr"/>
            <a:r>
              <a:rPr lang="ru-RU" sz="2800" dirty="0">
                <a:solidFill>
                  <a:schemeClr val="accent2">
                    <a:lumMod val="50000"/>
                  </a:schemeClr>
                </a:solidFill>
              </a:rPr>
              <a:t>От </a:t>
            </a: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</a:rPr>
              <a:t>1993 година </a:t>
            </a:r>
            <a:r>
              <a:rPr lang="ru-RU" sz="2800" dirty="0">
                <a:solidFill>
                  <a:schemeClr val="accent2">
                    <a:lumMod val="50000"/>
                  </a:schemeClr>
                </a:solidFill>
              </a:rPr>
              <a:t>към ЦДГ </a:t>
            </a: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</a:rPr>
              <a:t>„Първи юни“ </a:t>
            </a:r>
            <a:r>
              <a:rPr lang="ru-RU" sz="2800" dirty="0">
                <a:solidFill>
                  <a:schemeClr val="accent2">
                    <a:lumMod val="50000"/>
                  </a:schemeClr>
                </a:solidFill>
              </a:rPr>
              <a:t>е присъединена една група - филиал  с.Соволяно</a:t>
            </a:r>
            <a:endParaRPr lang="ru-RU" sz="2800" dirty="0">
              <a:solidFill>
                <a:schemeClr val="accent2">
                  <a:lumMod val="50000"/>
                </a:schemeClr>
              </a:solidFill>
            </a:endParaRPr>
          </a:p>
          <a:p>
            <a:pPr algn="ctr"/>
            <a:endParaRPr lang="bg-BG" sz="28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4" name="Картина 4" descr="Комплект от 20 изкуствени цветя - лилии със сини листенца, коприна, дължина  35 см - eMAG.bg"/>
          <p:cNvPicPr/>
          <p:nvPr>
            <p:custDataLst>
              <p:tags r:id="rId2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635" y="4048760"/>
            <a:ext cx="2787015" cy="2635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295400" y="228600"/>
            <a:ext cx="9829800" cy="1082674"/>
          </a:xfrm>
        </p:spPr>
        <p:txBody>
          <a:bodyPr/>
          <a:lstStyle/>
          <a:p>
            <a:pPr algn="ctr"/>
            <a:r>
              <a:rPr lang="ru-RU" sz="28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Педагогическият персонал се състои </a:t>
            </a:r>
            <a:r>
              <a:rPr lang="ru-RU" sz="28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                                         от 20 </a:t>
            </a:r>
            <a:r>
              <a:rPr lang="ru-RU" sz="28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високо квалифицирани учители</a:t>
            </a:r>
            <a:r>
              <a:rPr lang="en-US" altLang="ru-RU" sz="28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bg-BG" altLang="ru-RU" sz="28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и един логопед</a:t>
            </a:r>
            <a:endParaRPr lang="bg-BG" altLang="ru-RU" sz="28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half" idx="2"/>
          </p:nvPr>
        </p:nvSpPr>
        <p:spPr>
          <a:xfrm>
            <a:off x="159385" y="1464945"/>
            <a:ext cx="4290695" cy="5199380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ru-RU" sz="1800" dirty="0">
                <a:solidFill>
                  <a:schemeClr val="accent2">
                    <a:lumMod val="50000"/>
                  </a:schemeClr>
                </a:solidFill>
                <a:latin typeface="+mj-lt"/>
              </a:rPr>
              <a:t>Предучилищни педагози, от </a:t>
            </a:r>
            <a:r>
              <a:rPr lang="ru-RU" sz="1800" dirty="0" err="1" smtClean="0">
                <a:solidFill>
                  <a:schemeClr val="accent2">
                    <a:lumMod val="50000"/>
                  </a:schemeClr>
                </a:solidFill>
                <a:latin typeface="+mj-lt"/>
              </a:rPr>
              <a:t>които</a:t>
            </a:r>
            <a:r>
              <a:rPr lang="ru-RU" sz="1800" dirty="0" smtClean="0">
                <a:solidFill>
                  <a:schemeClr val="accent2">
                    <a:lumMod val="50000"/>
                  </a:schemeClr>
                </a:solidFill>
                <a:latin typeface="+mj-lt"/>
              </a:rPr>
              <a:t> с </a:t>
            </a:r>
            <a:r>
              <a:rPr lang="ru-RU" sz="1800" b="1" dirty="0" err="1" smtClean="0">
                <a:solidFill>
                  <a:schemeClr val="accent2">
                    <a:lumMod val="50000"/>
                  </a:schemeClr>
                </a:solidFill>
                <a:latin typeface="+mj-lt"/>
              </a:rPr>
              <a:t>професионално-квалификационна</a:t>
            </a:r>
            <a:r>
              <a:rPr lang="ru-RU" sz="1800" b="1" dirty="0" smtClean="0">
                <a:solidFill>
                  <a:schemeClr val="accent2">
                    <a:lumMod val="50000"/>
                  </a:schemeClr>
                </a:solidFill>
                <a:latin typeface="+mj-lt"/>
              </a:rPr>
              <a:t> </a:t>
            </a:r>
            <a:r>
              <a:rPr lang="ru-RU" sz="1800" b="1" dirty="0">
                <a:solidFill>
                  <a:schemeClr val="accent2">
                    <a:lumMod val="50000"/>
                  </a:schemeClr>
                </a:solidFill>
                <a:latin typeface="+mj-lt"/>
              </a:rPr>
              <a:t>степен /ПКС</a:t>
            </a:r>
            <a:r>
              <a:rPr lang="ru-RU" sz="1800" b="1" dirty="0" smtClean="0">
                <a:solidFill>
                  <a:schemeClr val="accent2">
                    <a:lumMod val="50000"/>
                  </a:schemeClr>
                </a:solidFill>
                <a:latin typeface="+mj-lt"/>
              </a:rPr>
              <a:t>/:</a:t>
            </a:r>
            <a:endParaRPr lang="ru-RU" sz="1800" b="1" dirty="0" smtClean="0">
              <a:solidFill>
                <a:schemeClr val="accent2">
                  <a:lumMod val="50000"/>
                </a:schemeClr>
              </a:solidFill>
              <a:latin typeface="+mj-lt"/>
            </a:endParaRPr>
          </a:p>
          <a:p>
            <a:pPr algn="ctr"/>
            <a:r>
              <a:rPr lang="ru-RU" sz="1800" b="1" dirty="0" err="1" smtClean="0">
                <a:solidFill>
                  <a:schemeClr val="accent2">
                    <a:lumMod val="50000"/>
                  </a:schemeClr>
                </a:solidFill>
                <a:latin typeface="+mj-lt"/>
              </a:rPr>
              <a:t>Първа</a:t>
            </a:r>
            <a:r>
              <a:rPr lang="ru-RU" sz="1800" b="1" dirty="0" smtClean="0">
                <a:solidFill>
                  <a:schemeClr val="accent2">
                    <a:lumMod val="50000"/>
                  </a:schemeClr>
                </a:solidFill>
                <a:latin typeface="+mj-lt"/>
              </a:rPr>
              <a:t> степен-9 </a:t>
            </a:r>
            <a:r>
              <a:rPr lang="ru-RU" sz="1800" b="1" dirty="0" err="1" smtClean="0">
                <a:solidFill>
                  <a:schemeClr val="accent2">
                    <a:lumMod val="50000"/>
                  </a:schemeClr>
                </a:solidFill>
                <a:latin typeface="+mj-lt"/>
              </a:rPr>
              <a:t>педагози</a:t>
            </a:r>
            <a:r>
              <a:rPr lang="ru-RU" sz="1800" b="1" dirty="0" smtClean="0">
                <a:solidFill>
                  <a:schemeClr val="accent2">
                    <a:lumMod val="50000"/>
                  </a:schemeClr>
                </a:solidFill>
                <a:latin typeface="+mj-lt"/>
              </a:rPr>
              <a:t> ,</a:t>
            </a:r>
            <a:endParaRPr lang="ru-RU" sz="1800" b="1" dirty="0" smtClean="0">
              <a:solidFill>
                <a:schemeClr val="accent2">
                  <a:lumMod val="50000"/>
                </a:schemeClr>
              </a:solidFill>
              <a:latin typeface="+mj-lt"/>
            </a:endParaRPr>
          </a:p>
          <a:p>
            <a:pPr algn="ctr"/>
            <a:r>
              <a:rPr lang="ru-RU" sz="1800" b="1" dirty="0" smtClean="0">
                <a:solidFill>
                  <a:schemeClr val="accent2">
                    <a:lumMod val="50000"/>
                  </a:schemeClr>
                </a:solidFill>
                <a:latin typeface="+mj-lt"/>
              </a:rPr>
              <a:t>Втора степен-5 </a:t>
            </a:r>
            <a:r>
              <a:rPr lang="ru-RU" sz="1800" b="1" dirty="0" err="1" smtClean="0">
                <a:solidFill>
                  <a:schemeClr val="accent2">
                    <a:lumMod val="50000"/>
                  </a:schemeClr>
                </a:solidFill>
                <a:latin typeface="+mj-lt"/>
              </a:rPr>
              <a:t>педагози</a:t>
            </a:r>
            <a:r>
              <a:rPr lang="ru-RU" sz="1800" b="1" dirty="0" smtClean="0">
                <a:solidFill>
                  <a:schemeClr val="accent2">
                    <a:lumMod val="50000"/>
                  </a:schemeClr>
                </a:solidFill>
                <a:latin typeface="+mj-lt"/>
              </a:rPr>
              <a:t>,</a:t>
            </a:r>
            <a:endParaRPr lang="ru-RU" sz="1800" b="1" dirty="0" smtClean="0">
              <a:solidFill>
                <a:schemeClr val="accent2">
                  <a:lumMod val="50000"/>
                </a:schemeClr>
              </a:solidFill>
              <a:latin typeface="+mj-lt"/>
            </a:endParaRPr>
          </a:p>
          <a:p>
            <a:pPr algn="ctr"/>
            <a:r>
              <a:rPr lang="ru-RU" sz="1800" b="1" dirty="0" err="1" smtClean="0">
                <a:solidFill>
                  <a:schemeClr val="accent2">
                    <a:lumMod val="50000"/>
                  </a:schemeClr>
                </a:solidFill>
                <a:latin typeface="+mj-lt"/>
              </a:rPr>
              <a:t>Трета</a:t>
            </a:r>
            <a:r>
              <a:rPr lang="ru-RU" sz="1800" b="1" dirty="0" smtClean="0">
                <a:solidFill>
                  <a:schemeClr val="accent2">
                    <a:lumMod val="50000"/>
                  </a:schemeClr>
                </a:solidFill>
                <a:latin typeface="+mj-lt"/>
              </a:rPr>
              <a:t> степен-1 педагог,</a:t>
            </a:r>
            <a:endParaRPr lang="ru-RU" sz="1800" b="1" dirty="0" smtClean="0">
              <a:solidFill>
                <a:schemeClr val="accent2">
                  <a:lumMod val="50000"/>
                </a:schemeClr>
              </a:solidFill>
              <a:latin typeface="+mj-lt"/>
            </a:endParaRPr>
          </a:p>
          <a:p>
            <a:pPr algn="ctr"/>
            <a:r>
              <a:rPr lang="ru-RU" sz="1800" b="1" dirty="0" err="1" smtClean="0">
                <a:solidFill>
                  <a:schemeClr val="accent2">
                    <a:lumMod val="50000"/>
                  </a:schemeClr>
                </a:solidFill>
                <a:latin typeface="+mj-lt"/>
              </a:rPr>
              <a:t>Четрърта</a:t>
            </a:r>
            <a:r>
              <a:rPr lang="ru-RU" sz="1800" b="1" dirty="0" smtClean="0">
                <a:solidFill>
                  <a:schemeClr val="accent2">
                    <a:lumMod val="50000"/>
                  </a:schemeClr>
                </a:solidFill>
                <a:latin typeface="+mj-lt"/>
              </a:rPr>
              <a:t> степен-3 </a:t>
            </a:r>
            <a:r>
              <a:rPr lang="ru-RU" sz="1800" b="1" dirty="0" err="1" smtClean="0">
                <a:solidFill>
                  <a:schemeClr val="accent2">
                    <a:lumMod val="50000"/>
                  </a:schemeClr>
                </a:solidFill>
                <a:latin typeface="+mj-lt"/>
              </a:rPr>
              <a:t>педагози</a:t>
            </a:r>
            <a:endParaRPr lang="ru-RU" sz="1800" b="1" dirty="0" smtClean="0">
              <a:solidFill>
                <a:schemeClr val="accent2">
                  <a:lumMod val="50000"/>
                </a:schemeClr>
              </a:solidFill>
              <a:latin typeface="+mj-lt"/>
            </a:endParaRPr>
          </a:p>
          <a:p>
            <a:pPr algn="ctr"/>
            <a:r>
              <a:rPr lang="ru-RU" sz="1800" b="1" dirty="0" smtClean="0">
                <a:solidFill>
                  <a:schemeClr val="accent2">
                    <a:lumMod val="50000"/>
                  </a:schemeClr>
                </a:solidFill>
                <a:latin typeface="+mj-lt"/>
              </a:rPr>
              <a:t>Пета степен -1 педагог</a:t>
            </a:r>
            <a:endParaRPr lang="en-US" sz="1800" b="1" dirty="0">
              <a:solidFill>
                <a:schemeClr val="accent2">
                  <a:lumMod val="50000"/>
                </a:schemeClr>
              </a:solidFill>
              <a:latin typeface="+mj-lt"/>
            </a:endParaRPr>
          </a:p>
          <a:p>
            <a:pPr algn="ctr"/>
            <a:r>
              <a:rPr lang="ru-RU" sz="1800" b="1" dirty="0" err="1" smtClean="0">
                <a:solidFill>
                  <a:schemeClr val="accent2">
                    <a:lumMod val="50000"/>
                  </a:schemeClr>
                </a:solidFill>
                <a:latin typeface="+mj-lt"/>
              </a:rPr>
              <a:t>Директорът</a:t>
            </a:r>
            <a:r>
              <a:rPr lang="ru-RU" sz="1800" b="1" dirty="0" smtClean="0">
                <a:solidFill>
                  <a:schemeClr val="accent2">
                    <a:lumMod val="50000"/>
                  </a:schemeClr>
                </a:solidFill>
                <a:latin typeface="+mj-lt"/>
              </a:rPr>
              <a:t> </a:t>
            </a:r>
            <a:r>
              <a:rPr lang="ru-RU" sz="1800" b="1" dirty="0">
                <a:solidFill>
                  <a:schemeClr val="accent2">
                    <a:lumMod val="50000"/>
                  </a:schemeClr>
                </a:solidFill>
                <a:latin typeface="+mj-lt"/>
              </a:rPr>
              <a:t>с 2-ра </a:t>
            </a:r>
            <a:r>
              <a:rPr lang="ru-RU" sz="1800" b="1" dirty="0" smtClean="0">
                <a:solidFill>
                  <a:schemeClr val="accent2">
                    <a:lumMod val="50000"/>
                  </a:schemeClr>
                </a:solidFill>
                <a:latin typeface="+mj-lt"/>
              </a:rPr>
              <a:t>ПКС</a:t>
            </a:r>
            <a:endParaRPr lang="ru-RU" sz="1800" b="1" dirty="0" smtClean="0">
              <a:solidFill>
                <a:schemeClr val="accent2">
                  <a:lumMod val="50000"/>
                </a:schemeClr>
              </a:solidFill>
              <a:latin typeface="+mj-lt"/>
            </a:endParaRPr>
          </a:p>
          <a:p>
            <a:pPr algn="ctr"/>
            <a:r>
              <a:rPr lang="bg-BG" sz="1800" b="1" dirty="0" smtClean="0">
                <a:solidFill>
                  <a:schemeClr val="accent2">
                    <a:lumMod val="50000"/>
                  </a:schemeClr>
                </a:solidFill>
                <a:latin typeface="+mj-lt"/>
              </a:rPr>
              <a:t>Голяма част ,продължават квалификацията си са по-висока степен.</a:t>
            </a:r>
            <a:endParaRPr lang="en-US" sz="1800" b="1" dirty="0" smtClean="0">
              <a:solidFill>
                <a:schemeClr val="accent2">
                  <a:lumMod val="50000"/>
                </a:schemeClr>
              </a:solidFill>
              <a:latin typeface="+mj-lt"/>
            </a:endParaRPr>
          </a:p>
          <a:p>
            <a:pPr algn="ctr"/>
            <a:r>
              <a:rPr lang="bg-BG" sz="1800" b="1" dirty="0" smtClean="0">
                <a:solidFill>
                  <a:schemeClr val="accent2">
                    <a:lumMod val="50000"/>
                  </a:schemeClr>
                </a:solidFill>
                <a:latin typeface="+mj-lt"/>
              </a:rPr>
              <a:t>8</a:t>
            </a:r>
            <a:r>
              <a:rPr lang="ru-RU" sz="1800" b="1" dirty="0" smtClean="0">
                <a:solidFill>
                  <a:schemeClr val="accent2">
                    <a:lumMod val="50000"/>
                  </a:schemeClr>
                </a:solidFill>
                <a:latin typeface="+mj-lt"/>
              </a:rPr>
              <a:t> </a:t>
            </a:r>
            <a:r>
              <a:rPr lang="ru-RU" sz="1800" b="1" dirty="0">
                <a:solidFill>
                  <a:schemeClr val="accent2">
                    <a:lumMod val="50000"/>
                  </a:schemeClr>
                </a:solidFill>
                <a:latin typeface="+mj-lt"/>
              </a:rPr>
              <a:t>медицински сестри </a:t>
            </a:r>
            <a:endParaRPr lang="en-US" sz="1800" b="1" dirty="0" smtClean="0">
              <a:solidFill>
                <a:schemeClr val="accent2">
                  <a:lumMod val="50000"/>
                </a:schemeClr>
              </a:solidFill>
              <a:latin typeface="+mj-lt"/>
            </a:endParaRPr>
          </a:p>
          <a:p>
            <a:pPr algn="ctr"/>
            <a:r>
              <a:rPr lang="ru-RU" sz="1800" b="1" dirty="0" smtClean="0">
                <a:solidFill>
                  <a:schemeClr val="accent2">
                    <a:lumMod val="50000"/>
                  </a:schemeClr>
                </a:solidFill>
                <a:latin typeface="+mj-lt"/>
              </a:rPr>
              <a:t>и 1</a:t>
            </a:r>
            <a:r>
              <a:rPr lang="en-US" sz="1800" b="1" dirty="0">
                <a:solidFill>
                  <a:schemeClr val="accent2">
                    <a:lumMod val="50000"/>
                  </a:schemeClr>
                </a:solidFill>
                <a:latin typeface="+mj-lt"/>
              </a:rPr>
              <a:t>1</a:t>
            </a:r>
            <a:r>
              <a:rPr lang="ru-RU" sz="1800" b="1" dirty="0" smtClean="0">
                <a:solidFill>
                  <a:schemeClr val="accent2">
                    <a:lumMod val="50000"/>
                  </a:schemeClr>
                </a:solidFill>
                <a:latin typeface="+mj-lt"/>
              </a:rPr>
              <a:t> </a:t>
            </a:r>
            <a:r>
              <a:rPr lang="ru-RU" sz="1800" b="1" dirty="0">
                <a:solidFill>
                  <a:schemeClr val="accent2">
                    <a:lumMod val="50000"/>
                  </a:schemeClr>
                </a:solidFill>
                <a:latin typeface="+mj-lt"/>
              </a:rPr>
              <a:t>служители помощно-обслужващ персонал.</a:t>
            </a:r>
            <a:endParaRPr lang="ru-RU" sz="1800" b="1" dirty="0">
              <a:solidFill>
                <a:schemeClr val="accent2">
                  <a:lumMod val="50000"/>
                </a:schemeClr>
              </a:solidFill>
              <a:latin typeface="+mj-lt"/>
            </a:endParaRPr>
          </a:p>
          <a:p>
            <a:endParaRPr lang="ru-RU" sz="1800" b="1" dirty="0">
              <a:solidFill>
                <a:schemeClr val="accent2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614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9445" y="1752600"/>
            <a:ext cx="7409180" cy="50057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57400" y="836295"/>
            <a:ext cx="8305800" cy="3202305"/>
          </a:xfrm>
        </p:spPr>
        <p:txBody>
          <a:bodyPr>
            <a:normAutofit/>
          </a:bodyPr>
          <a:lstStyle/>
          <a:p>
            <a:pPr algn="ctr"/>
            <a:r>
              <a:rPr lang="ru-RU" sz="22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endParaRPr lang="ru-RU" sz="2200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algn="ctr"/>
            <a:r>
              <a:rPr lang="ru-RU" sz="2200" dirty="0" smtClean="0">
                <a:solidFill>
                  <a:schemeClr val="accent2">
                    <a:lumMod val="50000"/>
                  </a:schemeClr>
                </a:solidFill>
              </a:rPr>
              <a:t>Детското </a:t>
            </a:r>
            <a:r>
              <a:rPr lang="ru-RU" sz="2200" dirty="0">
                <a:solidFill>
                  <a:schemeClr val="accent2">
                    <a:lumMod val="50000"/>
                  </a:schemeClr>
                </a:solidFill>
              </a:rPr>
              <a:t>заведение, като съществена част от системата на предучилищното възпитание в региона и </a:t>
            </a:r>
            <a:r>
              <a:rPr lang="ru-RU" sz="2200" dirty="0" smtClean="0">
                <a:solidFill>
                  <a:schemeClr val="accent2">
                    <a:lumMod val="50000"/>
                  </a:schemeClr>
                </a:solidFill>
              </a:rPr>
              <a:t>общината, </a:t>
            </a:r>
            <a:r>
              <a:rPr lang="ru-RU" sz="2200" dirty="0">
                <a:solidFill>
                  <a:schemeClr val="accent2">
                    <a:lumMod val="50000"/>
                  </a:schemeClr>
                </a:solidFill>
              </a:rPr>
              <a:t>е поставено пред </a:t>
            </a:r>
            <a:r>
              <a:rPr lang="ru-RU" sz="2200" dirty="0" smtClean="0">
                <a:solidFill>
                  <a:schemeClr val="accent2">
                    <a:lumMod val="50000"/>
                  </a:schemeClr>
                </a:solidFill>
              </a:rPr>
              <a:t>значими </a:t>
            </a:r>
            <a:r>
              <a:rPr lang="ru-RU" sz="2200" dirty="0">
                <a:solidFill>
                  <a:schemeClr val="accent2">
                    <a:lumMod val="50000"/>
                  </a:schemeClr>
                </a:solidFill>
              </a:rPr>
              <a:t>предизвикателства.</a:t>
            </a:r>
            <a:endParaRPr lang="ru-RU" sz="2200" dirty="0">
              <a:solidFill>
                <a:schemeClr val="accent2">
                  <a:lumMod val="50000"/>
                </a:schemeClr>
              </a:solidFill>
            </a:endParaRPr>
          </a:p>
          <a:p>
            <a:pPr algn="ctr"/>
            <a:r>
              <a:rPr lang="ru-RU" sz="2200" b="1" i="1" dirty="0">
                <a:solidFill>
                  <a:srgbClr val="FF0000"/>
                </a:solidFill>
              </a:rPr>
              <a:t>Главната ценност </a:t>
            </a:r>
            <a:r>
              <a:rPr lang="ru-RU" sz="2200" b="1" i="1" dirty="0" smtClean="0">
                <a:solidFill>
                  <a:srgbClr val="FF0000"/>
                </a:solidFill>
              </a:rPr>
              <a:t>за нас е детето.</a:t>
            </a:r>
            <a:endParaRPr lang="ru-RU" sz="2200" b="1" i="1" dirty="0" smtClean="0">
              <a:solidFill>
                <a:srgbClr val="FF0000"/>
              </a:solidFill>
            </a:endParaRPr>
          </a:p>
          <a:p>
            <a:pPr algn="ctr"/>
            <a:r>
              <a:rPr lang="ru-RU" sz="2200" dirty="0" smtClean="0">
                <a:solidFill>
                  <a:schemeClr val="accent2">
                    <a:lumMod val="50000"/>
                  </a:schemeClr>
                </a:solidFill>
              </a:rPr>
              <a:t>Всяка </a:t>
            </a:r>
            <a:r>
              <a:rPr lang="ru-RU" sz="2200" dirty="0">
                <a:solidFill>
                  <a:schemeClr val="accent2">
                    <a:lumMod val="50000"/>
                  </a:schemeClr>
                </a:solidFill>
              </a:rPr>
              <a:t>наша идея за бъдещето ни развитие е осмислена през призмата на тази ценност.</a:t>
            </a:r>
            <a:endParaRPr lang="ru-RU" sz="2200" dirty="0">
              <a:solidFill>
                <a:schemeClr val="accent2">
                  <a:lumMod val="50000"/>
                </a:schemeClr>
              </a:solidFill>
            </a:endParaRPr>
          </a:p>
          <a:p>
            <a:pPr algn="ctr"/>
            <a:endParaRPr lang="bg-BG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245" y="3834130"/>
            <a:ext cx="11310620" cy="3023870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tags/tag1.xml><?xml version="1.0" encoding="utf-8"?>
<p:tagLst xmlns:p="http://schemas.openxmlformats.org/presentationml/2006/main">
  <p:tag name="KSO_WM_BEAUTIFY_FLAG" val=""/>
</p:tagLst>
</file>

<file path=ppt/tags/tag2.xml><?xml version="1.0" encoding="utf-8"?>
<p:tagLst xmlns:p="http://schemas.openxmlformats.org/presentationml/2006/main">
  <p:tag name="KSO_WM_BEAUTIFY_FLAG" val=""/>
</p:tagLst>
</file>

<file path=ppt/tags/tag3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Blue Waves">
  <a:themeElements>
    <a:clrScheme name="Blue Waves 13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66CC"/>
      </a:accent1>
      <a:accent2>
        <a:srgbClr val="3399FF"/>
      </a:accent2>
      <a:accent3>
        <a:srgbClr val="FFFFFF"/>
      </a:accent3>
      <a:accent4>
        <a:srgbClr val="000000"/>
      </a:accent4>
      <a:accent5>
        <a:srgbClr val="AAB8E2"/>
      </a:accent5>
      <a:accent6>
        <a:srgbClr val="2D8AE7"/>
      </a:accent6>
      <a:hlink>
        <a:srgbClr val="CC3300"/>
      </a:hlink>
      <a:folHlink>
        <a:srgbClr val="996600"/>
      </a:folHlink>
    </a:clrScheme>
    <a:fontScheme name="Blue Waves">
      <a:majorFont>
        <a:latin typeface="Arial"/>
        <a:ea typeface="SimSun"/>
        <a:cs typeface=""/>
      </a:majorFont>
      <a:minorFont>
        <a:latin typeface="Arial"/>
        <a:ea typeface="SimSu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lnDef>
  </a:objectDefaults>
  <a:extraClrSchemeLst>
    <a:extraClrScheme>
      <a:clrScheme name="Blue Wave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e Waves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e Waves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e Waves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e Waves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e Waves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 Waves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 Waves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 Waves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 Waves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 Waves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 Waves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 Waves 13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66CC"/>
        </a:accent1>
        <a:accent2>
          <a:srgbClr val="3399FF"/>
        </a:accent2>
        <a:accent3>
          <a:srgbClr val="FFFFFF"/>
        </a:accent3>
        <a:accent4>
          <a:srgbClr val="000000"/>
        </a:accent4>
        <a:accent5>
          <a:srgbClr val="AAB8E2"/>
        </a:accent5>
        <a:accent6>
          <a:srgbClr val="2D8AE7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ChildrenFriends">
      <a:dk1>
        <a:srgbClr val="404040"/>
      </a:dk1>
      <a:lt1>
        <a:sysClr val="window" lastClr="FFFFFF"/>
      </a:lt1>
      <a:dk2>
        <a:srgbClr val="000000"/>
      </a:dk2>
      <a:lt2>
        <a:srgbClr val="EAEAEA"/>
      </a:lt2>
      <a:accent1>
        <a:srgbClr val="A63121"/>
      </a:accent1>
      <a:accent2>
        <a:srgbClr val="318DCB"/>
      </a:accent2>
      <a:accent3>
        <a:srgbClr val="F28330"/>
      </a:accent3>
      <a:accent4>
        <a:srgbClr val="50B852"/>
      </a:accent4>
      <a:accent5>
        <a:srgbClr val="EEAD1D"/>
      </a:accent5>
      <a:accent6>
        <a:srgbClr val="A68555"/>
      </a:accent6>
      <a:hlink>
        <a:srgbClr val="F28330"/>
      </a:hlink>
      <a:folHlink>
        <a:srgbClr val="969696"/>
      </a:folHlink>
    </a:clrScheme>
    <a:fontScheme name="Times New Roman-Arial">
      <a:maj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ChildrenFriends">
      <a:dk1>
        <a:srgbClr val="404040"/>
      </a:dk1>
      <a:lt1>
        <a:sysClr val="window" lastClr="FFFFFF"/>
      </a:lt1>
      <a:dk2>
        <a:srgbClr val="000000"/>
      </a:dk2>
      <a:lt2>
        <a:srgbClr val="EAEAEA"/>
      </a:lt2>
      <a:accent1>
        <a:srgbClr val="A63121"/>
      </a:accent1>
      <a:accent2>
        <a:srgbClr val="318DCB"/>
      </a:accent2>
      <a:accent3>
        <a:srgbClr val="F28330"/>
      </a:accent3>
      <a:accent4>
        <a:srgbClr val="50B852"/>
      </a:accent4>
      <a:accent5>
        <a:srgbClr val="EEAD1D"/>
      </a:accent5>
      <a:accent6>
        <a:srgbClr val="A68555"/>
      </a:accent6>
      <a:hlink>
        <a:srgbClr val="F28330"/>
      </a:hlink>
      <a:folHlink>
        <a:srgbClr val="969696"/>
      </a:folHlink>
    </a:clrScheme>
    <a:fontScheme name="Times New Roman-Arial">
      <a:maj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.xml"/></Relationships>
</file>

<file path=customXml/item1.xml>��< ? m s o - c o n t e n t T y p e ? > < F o r m T e m p l a t e s   x m l n s = " h t t p : / / s c h e m a s . m i c r o s o f t . c o m / s h a r e p o i n t / v 3 / c o n t e n t t y p e / f o r m s " > < D i s p l a y > D o c u m e n t L i b r a r y F o r m < / D i s p l a y > < E d i t > D o c u m e n t L i b r a r y F o r m < / E d i t > < N e w > D o c u m e n t L i b r a r y F o r m < / N e w > < / F o r m T e m p l a t e s > 
</file>

<file path=customXml/item2.xml>��< ? x m l   v e r s i o n = " 1 . 0 " ? > < p : p r o p e r t i e s   x m l n s : p = " h t t p : / / s c h e m a s . m i c r o s o f t . c o m / o f f i c e / 2 0 0 6 / m e t a d a t a / p r o p e r t i e s "   x m l n s : x s i = " h t t p : / / w w w . w 3 . o r g / 2 0 0 1 / X M L S c h e m a - i n s t a n c e "   x m l n s : p c = " h t t p : / / s c h e m a s . m i c r o s o f t . c o m / o f f i c e / i n f o p a t h / 2 0 0 7 / P a r t n e r C o n t r o l s " > < d o c u m e n t M a n a g e m e n t / > < / p : p r o p e r t i e s > 
</file>

<file path=customXml/item3.xml>��< ? x m l   v e r s i o n = " 1 . 0 " ? > < c t : c o n t e n t T y p e S c h e m a   c t : _ = " "   m a : _ = " "   m a : c o n t e n t T y p e N a m e = " D o c u m e n t "   m a : c o n t e n t T y p e I D = " 0 x 0 1 0 1 0 0 7 C 1 D 5 F 3 4 0 F 0 1 F 9 4 F A 2 F D 2 9 A 5 E 6 D C 8 7 2 E "   m a : c o n t e n t T y p e V e r s i o n = " 0 "   m a : c o n t e n t T y p e D e s c r i p t i o n = " C r e a t e   a   n e w   d o c u m e n t . "   m a : c o n t e n t T y p e S c o p e = " "   m a : v e r s i o n I D = " f 5 8 3 b d 6 6 5 1 3 a 3 6 1 a 7 3 0 2 8 2 b 6 a 7 9 4 e 3 5 2 "   x m l n s : c t = " h t t p : / / s c h e m a s . m i c r o s o f t . c o m / o f f i c e / 2 0 0 6 / m e t a d a t a / c o n t e n t T y p e "   x m l n s : m a = " h t t p : / / s c h e m a s . m i c r o s o f t . c o m / o f f i c e / 2 0 0 6 / m e t a d a t a / p r o p e r t i e s / m e t a A t t r i b u t e s " >  
 < x s d : s c h e m a   t a r g e t N a m e s p a c e = " h t t p : / / s c h e m a s . m i c r o s o f t . c o m / o f f i c e / 2 0 0 6 / m e t a d a t a / p r o p e r t i e s "   m a : r o o t = " t r u e "   m a : f i e l d s I D = " 6 8 4 1 1 5 1 c f 5 3 8 8 3 4 e 1 7 1 0 9 4 e 4 f a a f 2 d 7 3 "   x m l n s : x s d = " h t t p : / / w w w . w 3 . o r g / 2 0 0 1 / X M L S c h e m a "   x m l n s : x s = " h t t p : / / w w w . w 3 . o r g / 2 0 0 1 / X M L S c h e m a "   x m l n s : p = " h t t p : / / s c h e m a s . m i c r o s o f t . c o m / o f f i c e / 2 0 0 6 / m e t a d a t a / p r o p e r t i e s " >  
 < x s d : e l e m e n t   n a m e = " p r o p e r t i e s " >  
 < x s d : c o m p l e x T y p e >  
 < x s d : s e q u e n c e >  
 < x s d : e l e m e n t   n a m e = " d o c u m e n t M a n a g e m e n t " >  
 < x s d : c o m p l e x T y p e >  
 < x s d : a l l / >  
 < / x s d : c o m p l e x T y p e >  
 < / x s d : e l e m e n t >  
 < / x s d : s e q u e n c e >  
 < / x s d : c o m p l e x T y p e >  
 < / x s d : e l e m e n t >  
 < / x s d : s c h e m a >  
 < x s d : s c h e m a   t a r g e t N a m e s p a c e = " h t t p : / / s c h e m a s . o p e n x m l f o r m a t s . o r g / p a c k a g e / 2 0 0 6 / m e t a d a t a / c o r e - p r o p e r t i e s "   e l e m e n t F o r m D e f a u l t = " q u a l i f i e d "   a t t r i b u t e F o r m D e f a u l t = " u n q u a l i f i e d "   b l o c k D e f a u l t = " # a l l "   x m l n s = " h t t p : / / s c h e m a s . o p e n x m l f o r m a t s . o r g / p a c k a g e / 2 0 0 6 / m e t a d a t a / c o r e - p r o p e r t i e s "   x m l n s : x s d = " h t t p : / / w w w . w 3 . o r g / 2 0 0 1 / X M L S c h e m a "   x m l n s : x s i = " h t t p : / / w w w . w 3 . o r g / 2 0 0 1 / X M L S c h e m a - i n s t a n c e "   x m l n s : d c = " h t t p : / / p u r l . o r g / d c / e l e m e n t s / 1 . 1 / "   x m l n s : d c t e r m s = " h t t p : / / p u r l . o r g / d c / t e r m s / "   x m l n s : o d o c = " h t t p : / / s c h e m a s . m i c r o s o f t . c o m / i n t e r n a l / o b d " >  
 < x s d : i m p o r t   n a m e s p a c e = " h t t p : / / p u r l . o r g / d c / e l e m e n t s / 1 . 1 / "   s c h e m a L o c a t i o n = " h t t p : / / d u b l i n c o r e . o r g / s c h e m a s / x m l s / q d c / 2 0 0 3 / 0 4 / 0 2 / d c . x s d " / >  
 < x s d : i m p o r t   n a m e s p a c e = " h t t p : / / p u r l . o r g / d c / t e r m s / "   s c h e m a L o c a t i o n = " h t t p : / / d u b l i n c o r e . o r g / s c h e m a s / x m l s / q d c / 2 0 0 3 / 0 4 / 0 2 / d c t e r m s . x s d " / >  
 < x s d : e l e m e n t   n a m e = " c o r e P r o p e r t i e s "   t y p e = " C T _ c o r e P r o p e r t i e s " / >  
 < x s d : c o m p l e x T y p e   n a m e = " C T _ c o r e P r o p e r t i e s " >  
 < x s d : a l l >  
 < x s d : e l e m e n t   r e f = " d c : c r e a t o r "   m i n O c c u r s = " 0 "   m a x O c c u r s = " 1 " / >  
 < x s d : e l e m e n t   r e f = " d c t e r m s : c r e a t e d "   m i n O c c u r s = " 0 "   m a x O c c u r s = " 1 " / >  
 < x s d : e l e m e n t   r e f = " d c : i d e n t i f i e r "   m i n O c c u r s = " 0 "   m a x O c c u r s = " 1 " / >  
 < x s d : e l e m e n t   n a m e = " c o n t e n t T y p e "   m i n O c c u r s = " 0 "   m a x O c c u r s = " 1 "   t y p e = " x s d : s t r i n g "   m a : i n d e x = " 0 "   m a : d i s p l a y N a m e = " C o n t e n t   T y p e " / >  
 < x s d : e l e m e n t   r e f = " d c : t i t l e "   m i n O c c u r s = " 0 "   m a x O c c u r s = " 1 "   m a : i n d e x = " 4 "   m a : d i s p l a y N a m e = " T i t l e " / >  
 < x s d : e l e m e n t   r e f = " d c : s u b j e c t "   m i n O c c u r s = " 0 "   m a x O c c u r s = " 1 " / >  
 < x s d : e l e m e n t   r e f = " d c : d e s c r i p t i o n "   m i n O c c u r s = " 0 "   m a x O c c u r s = " 1 " / >  
 < x s d : e l e m e n t   n a m e = " k e y w o r d s "   m i n O c c u r s = " 0 "   m a x O c c u r s = " 1 "   t y p e = " x s d : s t r i n g " / >  
 < x s d : e l e m e n t   r e f = " d c : l a n g u a g e "   m i n O c c u r s = " 0 "   m a x O c c u r s = " 1 " / >  
 < x s d : e l e m e n t   n a m e = " c a t e g o r y "   m i n O c c u r s = " 0 "   m a x O c c u r s = " 1 "   t y p e = " x s d : s t r i n g " / >  
 < x s d : e l e m e n t   n a m e = " v e r s i o n "   m i n O c c u r s = " 0 "   m a x O c c u r s = " 1 "   t y p e = " x s d : s t r i n g " / >  
 < x s d : e l e m e n t   n a m e = " r e v i s i o n "   m i n O c c u r s = " 0 "   m a x O c c u r s = " 1 "   t y p e = " x s d : s t r i n g " >  
 < x s d : a n n o t a t i o n >  
 < x s d : d o c u m e n t a t i o n >  
                                                 T h i s   v a l u e   i n d i c a t e s   t h e   n u m b e r   o f   s a v e s   o r   r e v i s i o n s .   T h e   a p p l i c a t i o n   i s   r e s p o n s i b l e   f o r   u p d a t i n g   t h i s   v a l u e   a f t e r   e a c h   r e v i s i o n .  
                                         < / x s d : d o c u m e n t a t i o n >  
 < / x s d : a n n o t a t i o n >  
 < / x s d : e l e m e n t >  
 < x s d : e l e m e n t   n a m e = " l a s t M o d i f i e d B y "   m i n O c c u r s = " 0 "   m a x O c c u r s = " 1 "   t y p e = " x s d : s t r i n g " / >  
 < x s d : e l e m e n t   r e f = " d c t e r m s : m o d i f i e d "   m i n O c c u r s = " 0 "   m a x O c c u r s = " 1 " / >  
 < x s d : e l e m e n t   n a m e = " c o n t e n t S t a t u s "   m i n O c c u r s = " 0 "   m a x O c c u r s = " 1 "   t y p e = " x s d : s t r i n g " / >  
 < / x s d : a l l >  
 < / x s d : c o m p l e x T y p e >  
 < / x s d : s c h e m a >  
 < x s : s c h e m a   t a r g e t N a m e s p a c e = " h t t p : / / s c h e m a s . m i c r o s o f t . c o m / o f f i c e / i n f o p a t h / 2 0 0 7 / P a r t n e r C o n t r o l s "   e l e m e n t F o r m D e f a u l t = " q u a l i f i e d "   a t t r i b u t e F o r m D e f a u l t = " u n q u a l i f i e d "   x m l n s : p c = " h t t p : / / s c h e m a s . m i c r o s o f t . c o m / o f f i c e / i n f o p a t h / 2 0 0 7 / P a r t n e r C o n t r o l s "   x m l n s : x s = " h t t p : / / w w w . w 3 . o r g / 2 0 0 1 / X M L S c h e m a " >  
 < x s : e l e m e n t   n a m e = " P e r s o n " >  
 < x s : c o m p l e x T y p e >  
 < x s : s e q u e n c e >  
 < x s : e l e m e n t   r e f = " p c : D i s p l a y N a m e "   m i n O c c u r s = " 0 " > < / x s : e l e m e n t >  
 < x s : e l e m e n t   r e f = " p c : A c c o u n t I d "   m i n O c c u r s = " 0 " > < / x s : e l e m e n t >  
 < x s : e l e m e n t   r e f = " p c : A c c o u n t T y p e "   m i n O c c u r s = " 0 " > < / x s : e l e m e n t >  
 < / x s : s e q u e n c e >  
 < / x s : c o m p l e x T y p e >  
 < / x s : e l e m e n t >  
 < x s : e l e m e n t   n a m e = " D i s p l a y N a m e "   t y p e = " x s : s t r i n g " > < / x s : e l e m e n t >  
 < x s : e l e m e n t   n a m e = " A c c o u n t I d "   t y p e = " x s : s t r i n g " > < / x s : e l e m e n t >  
 < x s : e l e m e n t   n a m e = " A c c o u n t T y p e "   t y p e = " x s : s t r i n g " > < / x s : e l e m e n t >  
 < x s : e l e m e n t   n a m e = " B D C A s s o c i a t e d E n t i t y " >  
 < x s : c o m p l e x T y p e >  
 < x s : s e q u e n c e >  
 < x s : e l e m e n t   r e f = " p c : B D C E n t i t y "   m i n O c c u r s = " 0 "   m a x O c c u r s = " u n b o u n d e d " > < / x s : e l e m e n t >  
 < / x s : s e q u e n c e >  
 < x s : a t t r i b u t e   r e f = " p c : E n t i t y N a m e s p a c e " > < / x s : a t t r i b u t e >  
 < x s : a t t r i b u t e   r e f = " p c : E n t i t y N a m e " > < / x s : a t t r i b u t e >  
 < x s : a t t r i b u t e   r e f = " p c : S y s t e m I n s t a n c e N a m e " > < / x s : a t t r i b u t e >  
 < x s : a t t r i b u t e   r e f = " p c : A s s o c i a t i o n N a m e " > < / x s : a t t r i b u t e >  
 < / x s : c o m p l e x T y p e >  
 < / x s : e l e m e n t >  
 < x s : a t t r i b u t e   n a m e = " E n t i t y N a m e s p a c e "   t y p e = " x s : s t r i n g " > < / x s : a t t r i b u t e >  
 < x s : a t t r i b u t e   n a m e = " E n t i t y N a m e "   t y p e = " x s : s t r i n g " > < / x s : a t t r i b u t e >  
 < x s : a t t r i b u t e   n a m e = " S y s t e m I n s t a n c e N a m e "   t y p e = " x s : s t r i n g " > < / x s : a t t r i b u t e >  
 < x s : a t t r i b u t e   n a m e = " A s s o c i a t i o n N a m e "   t y p e = " x s : s t r i n g " > < / x s : a t t r i b u t e >  
 < x s : e l e m e n t   n a m e = " B D C E n t i t y " >  
 < x s : c o m p l e x T y p e >  
 < x s : s e q u e n c e >  
 < x s : e l e m e n t   r e f = " p c : E n t i t y D i s p l a y N a m e "   m i n O c c u r s = " 0 " > < / x s : e l e m e n t >  
 < x s : e l e m e n t   r e f = " p c : E n t i t y I n s t a n c e R e f e r e n c e "   m i n O c c u r s = " 0 " > < / x s : e l e m e n t >  
 < x s : e l e m e n t   r e f = " p c : E n t i t y I d 1 "   m i n O c c u r s = " 0 " > < / x s : e l e m e n t >  
 < x s : e l e m e n t   r e f = " p c : E n t i t y I d 2 "   m i n O c c u r s = " 0 " > < / x s : e l e m e n t >  
 < x s : e l e m e n t   r e f = " p c : E n t i t y I d 3 "   m i n O c c u r s = " 0 " > < / x s : e l e m e n t >  
 < x s : e l e m e n t   r e f = " p c : E n t i t y I d 4 "   m i n O c c u r s = " 0 " > < / x s : e l e m e n t >  
 < x s : e l e m e n t   r e f = " p c : E n t i t y I d 5 "   m i n O c c u r s = " 0 " > < / x s : e l e m e n t >  
 < / x s : s e q u e n c e >  
 < / x s : c o m p l e x T y p e >  
 < / x s : e l e m e n t >  
 < x s : e l e m e n t   n a m e = " E n t i t y D i s p l a y N a m e "   t y p e = " x s : s t r i n g " > < / x s : e l e m e n t >  
 < x s : e l e m e n t   n a m e = " E n t i t y I n s t a n c e R e f e r e n c e "   t y p e = " x s : s t r i n g " > < / x s : e l e m e n t >  
 < x s : e l e m e n t   n a m e = " E n t i t y I d 1 "   t y p e = " x s : s t r i n g " > < / x s : e l e m e n t >  
 < x s : e l e m e n t   n a m e = " E n t i t y I d 2 "   t y p e = " x s : s t r i n g " > < / x s : e l e m e n t >  
 < x s : e l e m e n t   n a m e = " E n t i t y I d 3 "   t y p e = " x s : s t r i n g " > < / x s : e l e m e n t >  
 < x s : e l e m e n t   n a m e = " E n t i t y I d 4 "   t y p e = " x s : s t r i n g " > < / x s : e l e m e n t >  
 < x s : e l e m e n t   n a m e = " E n t i t y I d 5 "   t y p e = " x s : s t r i n g " > < / x s : e l e m e n t >  
 < x s : e l e m e n t   n a m e = " T e r m s " >  
 < x s : c o m p l e x T y p e >  
 < x s : s e q u e n c e >  
 < x s : e l e m e n t   r e f = " p c : T e r m I n f o "   m i n O c c u r s = " 0 "   m a x O c c u r s = " u n b o u n d e d " > < / x s : e l e m e n t >  
 < / x s : s e q u e n c e >  
 < / x s : c o m p l e x T y p e >  
 < / x s : e l e m e n t >  
 < x s : e l e m e n t   n a m e = " T e r m I n f o " >  
 < x s : c o m p l e x T y p e >  
 < x s : s e q u e n c e >  
 < x s : e l e m e n t   r e f = " p c : T e r m N a m e "   m i n O c c u r s = " 0 " > < / x s : e l e m e n t >  
 < x s : e l e m e n t   r e f = " p c : T e r m I d "   m i n O c c u r s = " 0 " > < / x s : e l e m e n t >  
 < / x s : s e q u e n c e >  
 < / x s : c o m p l e x T y p e >  
 < / x s : e l e m e n t >  
 < x s : e l e m e n t   n a m e = " T e r m N a m e "   t y p e = " x s : s t r i n g " > < / x s : e l e m e n t >  
 < x s : e l e m e n t   n a m e = " T e r m I d "   t y p e = " x s : s t r i n g " > < / x s : e l e m e n t >  
 < / x s : s c h e m a >  
 < / c t : c o n t e n t T y p e S c h e m a > 
</file>

<file path=customXml/itemProps6.xml><?xml version="1.0" encoding="utf-8"?>
<ds:datastoreItem xmlns:ds="http://schemas.openxmlformats.org/officeDocument/2006/customXml" ds:itemID="{B1F4DD25-C1C2-46B3-AB30-3E0E2E23E36A}">
  <ds:schemaRefs/>
</ds:datastoreItem>
</file>

<file path=customXml/itemProps7.xml><?xml version="1.0" encoding="utf-8"?>
<ds:datastoreItem xmlns:ds="http://schemas.openxmlformats.org/officeDocument/2006/customXml" ds:itemID="{CCA48A19-A147-4EA0-8120-5A930CEEB18C}">
  <ds:schemaRefs/>
</ds:datastoreItem>
</file>

<file path=customXml/itemProps8.xml><?xml version="1.0" encoding="utf-8"?>
<ds:datastoreItem xmlns:ds="http://schemas.openxmlformats.org/officeDocument/2006/customXml" ds:itemID="{8920201C-A8DD-4CC4-91AD-21A90B9FEDBD}">
  <ds:schemaRefs/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0</TotalTime>
  <Words>5470</Words>
  <Application>WPS Presentation</Application>
  <PresentationFormat>По избор</PresentationFormat>
  <Paragraphs>129</Paragraphs>
  <Slides>33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33</vt:i4>
      </vt:variant>
    </vt:vector>
  </HeadingPairs>
  <TitlesOfParts>
    <vt:vector size="42" baseType="lpstr">
      <vt:lpstr>Arial</vt:lpstr>
      <vt:lpstr>SimSun</vt:lpstr>
      <vt:lpstr>Wingdings</vt:lpstr>
      <vt:lpstr>BatangChe</vt:lpstr>
      <vt:lpstr>Malgun Gothic</vt:lpstr>
      <vt:lpstr>Arial Black</vt:lpstr>
      <vt:lpstr>Microsoft YaHei</vt:lpstr>
      <vt:lpstr>Arial Unicode MS</vt:lpstr>
      <vt:lpstr>Blue Waves</vt:lpstr>
      <vt:lpstr>ПОРТФОЛИО НА ДЕТСКА  ГРАДИНА „ПЪРВИ ЮНИ“ </vt:lpstr>
      <vt:lpstr>PowerPoint 演示文稿</vt:lpstr>
      <vt:lpstr>ИСТОРИЯ</vt:lpstr>
      <vt:lpstr>ИСТОРИЯ</vt:lpstr>
      <vt:lpstr>PowerPoint 演示文稿</vt:lpstr>
      <vt:lpstr>PowerPoint 演示文稿</vt:lpstr>
      <vt:lpstr>PowerPoint 演示文稿</vt:lpstr>
      <vt:lpstr>Педагогическият персонал се състои                                           от 20 високо квалифицирани учители</vt:lpstr>
      <vt:lpstr>PowerPoint 演示文稿</vt:lpstr>
      <vt:lpstr>PowerPoint 演示文稿</vt:lpstr>
      <vt:lpstr>Визия на детското заведение</vt:lpstr>
      <vt:lpstr>Визия на детското заведение:</vt:lpstr>
      <vt:lpstr>Пътя, по който вървим е очертан с Програмна система за развитие на ДГ „Първи юни“ за периода 2020-2025 година.</vt:lpstr>
      <vt:lpstr>Повишаване на авторитета и социалния статус на учителя</vt:lpstr>
      <vt:lpstr>PowerPoint 演示文稿</vt:lpstr>
      <vt:lpstr>Външни квалификационни форми</vt:lpstr>
      <vt:lpstr>Организация и съдържание на педагогическият процес :</vt:lpstr>
      <vt:lpstr>PowerPoint 演示文稿</vt:lpstr>
      <vt:lpstr>PowerPoint 演示文稿</vt:lpstr>
      <vt:lpstr>Музикален салон</vt:lpstr>
      <vt:lpstr>Ресурсен кабинет в централна сграда на ДГ„Първи юни“.</vt:lpstr>
      <vt:lpstr>Битова стая</vt:lpstr>
      <vt:lpstr>Физкултурен салон</vt:lpstr>
      <vt:lpstr>Еко площадка – централна сграда</vt:lpstr>
      <vt:lpstr>Еко-площадка база „Зорница“.</vt:lpstr>
      <vt:lpstr>Еко площадка база Соволяно /сгарадата не функционира в момента/</vt:lpstr>
      <vt:lpstr>Еко кабинет база„Зорница“, централна сграда и база Соволяно</vt:lpstr>
      <vt:lpstr> Тук се възпитават и обучават над 250 деца разделени по възрастов принцип в  11 групи от които 2 яслени групи: едната в Централна сграда, другата в  база „Зорница“</vt:lpstr>
      <vt:lpstr> - Организиране летен отдих на децата - Обмяна на добри практики</vt:lpstr>
      <vt:lpstr>Организация  и съдържание на педагогическият  процес – приоритети: - Обучението по БДП  е приоритет, при който водеща е ролята на практическите умения, формиращи се главно чрез подражаване, личен опит, целенасочено обучение, упражнения и тренировки </vt:lpstr>
      <vt:lpstr>PowerPoint 演示文稿</vt:lpstr>
      <vt:lpstr>Нашата водеща теза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User</cp:lastModifiedBy>
  <cp:revision>43</cp:revision>
  <dcterms:created xsi:type="dcterms:W3CDTF">2013-07-31T14:55:00Z</dcterms:created>
  <dcterms:modified xsi:type="dcterms:W3CDTF">2024-04-02T06:59:59Z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0x0101007C1D5F340F01F94FA2FD29A5E6DC872E</vt:lpwstr>
  </property>
  <property fmtid="{D5CDD505-2E9C-101B-9397-08002B2CF9AE}" pid="3" name="ICV">
    <vt:lpwstr>F69EFD3BCA2A4198BB0FA9C6A9076EBB_12</vt:lpwstr>
  </property>
  <property fmtid="{D5CDD505-2E9C-101B-9397-08002B2CF9AE}" pid="4" name="KSOProductBuildVer">
    <vt:lpwstr>1033-12.2.0.13538</vt:lpwstr>
  </property>
</Properties>
</file>